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9" r:id="rId2"/>
    <p:sldId id="604" r:id="rId3"/>
    <p:sldId id="602" r:id="rId4"/>
    <p:sldId id="603" r:id="rId5"/>
    <p:sldId id="591" r:id="rId6"/>
    <p:sldId id="592" r:id="rId7"/>
    <p:sldId id="593" r:id="rId8"/>
    <p:sldId id="596" r:id="rId9"/>
    <p:sldId id="597" r:id="rId10"/>
    <p:sldId id="265" r:id="rId11"/>
    <p:sldId id="306" r:id="rId12"/>
    <p:sldId id="267" r:id="rId13"/>
    <p:sldId id="269" r:id="rId14"/>
    <p:sldId id="605" r:id="rId15"/>
    <p:sldId id="273" r:id="rId16"/>
    <p:sldId id="307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309" r:id="rId25"/>
    <p:sldId id="282" r:id="rId26"/>
    <p:sldId id="284" r:id="rId27"/>
    <p:sldId id="285" r:id="rId28"/>
    <p:sldId id="287" r:id="rId29"/>
    <p:sldId id="290" r:id="rId30"/>
    <p:sldId id="291" r:id="rId31"/>
    <p:sldId id="292" r:id="rId32"/>
    <p:sldId id="294" r:id="rId33"/>
    <p:sldId id="295" r:id="rId34"/>
    <p:sldId id="302" r:id="rId35"/>
    <p:sldId id="303" r:id="rId36"/>
    <p:sldId id="61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39" d="100"/>
          <a:sy n="139" d="100"/>
        </p:scale>
        <p:origin x="-84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7571E-271E-4A16-A404-4ED983798B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</dgm:pt>
    <dgm:pt modelId="{2899E1FD-5264-4DDB-A750-8C10EF8476B0}">
      <dgm:prSet phldrT="[Text]"/>
      <dgm:spPr/>
      <dgm:t>
        <a:bodyPr/>
        <a:lstStyle/>
        <a:p>
          <a:r>
            <a:rPr lang="en-GB" dirty="0"/>
            <a:t>2011</a:t>
          </a:r>
        </a:p>
      </dgm:t>
    </dgm:pt>
    <dgm:pt modelId="{E5EF973C-E4D7-4BC0-8CF1-0E7A7E3F4CED}" type="parTrans" cxnId="{07DEC770-5FFB-48B3-B3F5-A576EBC9D897}">
      <dgm:prSet/>
      <dgm:spPr/>
      <dgm:t>
        <a:bodyPr/>
        <a:lstStyle/>
        <a:p>
          <a:endParaRPr lang="en-GB"/>
        </a:p>
      </dgm:t>
    </dgm:pt>
    <dgm:pt modelId="{3302468C-E130-441A-8D08-EC6CFED9B267}" type="sibTrans" cxnId="{07DEC770-5FFB-48B3-B3F5-A576EBC9D897}">
      <dgm:prSet/>
      <dgm:spPr/>
      <dgm:t>
        <a:bodyPr/>
        <a:lstStyle/>
        <a:p>
          <a:endParaRPr lang="en-GB"/>
        </a:p>
      </dgm:t>
    </dgm:pt>
    <dgm:pt modelId="{F5CAE305-3ADA-43D3-BE06-72F108C8B7A5}">
      <dgm:prSet phldrT="[Text]"/>
      <dgm:spPr/>
      <dgm:t>
        <a:bodyPr/>
        <a:lstStyle/>
        <a:p>
          <a:r>
            <a:rPr lang="en-GB" dirty="0"/>
            <a:t>2012</a:t>
          </a:r>
        </a:p>
      </dgm:t>
    </dgm:pt>
    <dgm:pt modelId="{E0F772D2-A3F4-4C57-84AE-695830CE6318}" type="parTrans" cxnId="{863436A8-758F-4BE4-AC0F-C885F2795067}">
      <dgm:prSet/>
      <dgm:spPr/>
      <dgm:t>
        <a:bodyPr/>
        <a:lstStyle/>
        <a:p>
          <a:endParaRPr lang="en-GB"/>
        </a:p>
      </dgm:t>
    </dgm:pt>
    <dgm:pt modelId="{7F738C3F-BF84-4909-8EC2-7AA9797C0342}" type="sibTrans" cxnId="{863436A8-758F-4BE4-AC0F-C885F2795067}">
      <dgm:prSet/>
      <dgm:spPr/>
      <dgm:t>
        <a:bodyPr/>
        <a:lstStyle/>
        <a:p>
          <a:endParaRPr lang="en-GB"/>
        </a:p>
      </dgm:t>
    </dgm:pt>
    <dgm:pt modelId="{B76AD81D-EB34-4ABE-8F8B-DB989979012E}">
      <dgm:prSet phldrT="[Text]"/>
      <dgm:spPr/>
      <dgm:t>
        <a:bodyPr/>
        <a:lstStyle/>
        <a:p>
          <a:r>
            <a:rPr lang="en-GB" dirty="0"/>
            <a:t>2013</a:t>
          </a:r>
        </a:p>
      </dgm:t>
    </dgm:pt>
    <dgm:pt modelId="{0BD261D6-17BC-4E31-96DE-F2E998D578A5}" type="parTrans" cxnId="{0B1EFC76-BB3D-4178-AD18-29818525219D}">
      <dgm:prSet/>
      <dgm:spPr/>
      <dgm:t>
        <a:bodyPr/>
        <a:lstStyle/>
        <a:p>
          <a:endParaRPr lang="en-GB"/>
        </a:p>
      </dgm:t>
    </dgm:pt>
    <dgm:pt modelId="{5EC6FC6B-502C-4118-865F-87CC0E334D59}" type="sibTrans" cxnId="{0B1EFC76-BB3D-4178-AD18-29818525219D}">
      <dgm:prSet/>
      <dgm:spPr/>
      <dgm:t>
        <a:bodyPr/>
        <a:lstStyle/>
        <a:p>
          <a:endParaRPr lang="en-GB"/>
        </a:p>
      </dgm:t>
    </dgm:pt>
    <dgm:pt modelId="{02588A20-4B66-40E9-950A-C23B68652A9F}">
      <dgm:prSet phldrT="[Text]"/>
      <dgm:spPr/>
      <dgm:t>
        <a:bodyPr/>
        <a:lstStyle/>
        <a:p>
          <a:r>
            <a:rPr lang="en-GB" dirty="0"/>
            <a:t>2014</a:t>
          </a:r>
        </a:p>
      </dgm:t>
    </dgm:pt>
    <dgm:pt modelId="{C294C1FE-BA85-4E45-B08A-629298FBBDAC}" type="parTrans" cxnId="{0CF3B5F9-F09C-4470-BE83-6D3309467EF6}">
      <dgm:prSet/>
      <dgm:spPr/>
      <dgm:t>
        <a:bodyPr/>
        <a:lstStyle/>
        <a:p>
          <a:endParaRPr lang="en-GB"/>
        </a:p>
      </dgm:t>
    </dgm:pt>
    <dgm:pt modelId="{F3AE2D81-431B-4711-AA64-4A6548BC6F29}" type="sibTrans" cxnId="{0CF3B5F9-F09C-4470-BE83-6D3309467EF6}">
      <dgm:prSet/>
      <dgm:spPr/>
      <dgm:t>
        <a:bodyPr/>
        <a:lstStyle/>
        <a:p>
          <a:endParaRPr lang="en-GB"/>
        </a:p>
      </dgm:t>
    </dgm:pt>
    <dgm:pt modelId="{9DD0B689-D575-4DE5-872E-27112A44CB1B}">
      <dgm:prSet phldrT="[Text]"/>
      <dgm:spPr/>
      <dgm:t>
        <a:bodyPr/>
        <a:lstStyle/>
        <a:p>
          <a:r>
            <a:rPr lang="en-GB" dirty="0"/>
            <a:t>2015</a:t>
          </a:r>
        </a:p>
      </dgm:t>
    </dgm:pt>
    <dgm:pt modelId="{E298AFD2-EC99-45D9-9EA4-47D5F4E45A82}" type="parTrans" cxnId="{CF75C49F-3085-4F00-AC9E-BE7980CF1AFA}">
      <dgm:prSet/>
      <dgm:spPr/>
      <dgm:t>
        <a:bodyPr/>
        <a:lstStyle/>
        <a:p>
          <a:endParaRPr lang="en-GB"/>
        </a:p>
      </dgm:t>
    </dgm:pt>
    <dgm:pt modelId="{61DA9130-E452-4112-9914-3F4D117360A5}" type="sibTrans" cxnId="{CF75C49F-3085-4F00-AC9E-BE7980CF1AFA}">
      <dgm:prSet/>
      <dgm:spPr/>
      <dgm:t>
        <a:bodyPr/>
        <a:lstStyle/>
        <a:p>
          <a:endParaRPr lang="en-GB"/>
        </a:p>
      </dgm:t>
    </dgm:pt>
    <dgm:pt modelId="{146734D0-794B-4414-9FFE-A8E45BA9AA7C}">
      <dgm:prSet phldrT="[Text]"/>
      <dgm:spPr/>
      <dgm:t>
        <a:bodyPr/>
        <a:lstStyle/>
        <a:p>
          <a:r>
            <a:rPr lang="en-GB" dirty="0"/>
            <a:t>2016</a:t>
          </a:r>
        </a:p>
      </dgm:t>
    </dgm:pt>
    <dgm:pt modelId="{9F68059B-AB2F-4D6E-85DE-4FBAF6855375}" type="parTrans" cxnId="{CA01EEF5-F4F7-4469-BFDE-8C15FED7C062}">
      <dgm:prSet/>
      <dgm:spPr/>
      <dgm:t>
        <a:bodyPr/>
        <a:lstStyle/>
        <a:p>
          <a:endParaRPr lang="en-GB"/>
        </a:p>
      </dgm:t>
    </dgm:pt>
    <dgm:pt modelId="{84C62986-59D4-4C2C-AC99-1AB9B2355FEB}" type="sibTrans" cxnId="{CA01EEF5-F4F7-4469-BFDE-8C15FED7C062}">
      <dgm:prSet/>
      <dgm:spPr/>
      <dgm:t>
        <a:bodyPr/>
        <a:lstStyle/>
        <a:p>
          <a:endParaRPr lang="en-GB"/>
        </a:p>
      </dgm:t>
    </dgm:pt>
    <dgm:pt modelId="{95345CF6-F2C2-4FEA-B850-195AC1C71126}">
      <dgm:prSet phldrT="[Text]"/>
      <dgm:spPr/>
      <dgm:t>
        <a:bodyPr/>
        <a:lstStyle/>
        <a:p>
          <a:r>
            <a:rPr lang="en-GB" dirty="0"/>
            <a:t>2017</a:t>
          </a:r>
        </a:p>
      </dgm:t>
    </dgm:pt>
    <dgm:pt modelId="{EDC96ABE-B3BE-4C24-829A-B4C0FEB98130}" type="parTrans" cxnId="{F0F7A43E-2A56-4649-AB56-7C4030ABAEF5}">
      <dgm:prSet/>
      <dgm:spPr/>
      <dgm:t>
        <a:bodyPr/>
        <a:lstStyle/>
        <a:p>
          <a:endParaRPr lang="en-GB"/>
        </a:p>
      </dgm:t>
    </dgm:pt>
    <dgm:pt modelId="{7AD30748-A4F5-4485-B178-EE661D237E41}" type="sibTrans" cxnId="{F0F7A43E-2A56-4649-AB56-7C4030ABAEF5}">
      <dgm:prSet/>
      <dgm:spPr/>
      <dgm:t>
        <a:bodyPr/>
        <a:lstStyle/>
        <a:p>
          <a:endParaRPr lang="en-GB"/>
        </a:p>
      </dgm:t>
    </dgm:pt>
    <dgm:pt modelId="{F3617B28-CFCF-4E08-8B31-90971A4CC599}">
      <dgm:prSet/>
      <dgm:spPr/>
      <dgm:t>
        <a:bodyPr/>
        <a:lstStyle/>
        <a:p>
          <a:r>
            <a:rPr lang="en-GB" dirty="0"/>
            <a:t>Less than 50</a:t>
          </a:r>
        </a:p>
      </dgm:t>
    </dgm:pt>
    <dgm:pt modelId="{BCA3CC14-176C-486C-88F8-C49BF5049D40}" type="parTrans" cxnId="{EFC1F87B-D6F9-48B7-8380-F46E54FEF602}">
      <dgm:prSet/>
      <dgm:spPr/>
      <dgm:t>
        <a:bodyPr/>
        <a:lstStyle/>
        <a:p>
          <a:endParaRPr lang="en-GB"/>
        </a:p>
      </dgm:t>
    </dgm:pt>
    <dgm:pt modelId="{75713678-0363-4375-A2E0-EE1200BD2E21}" type="sibTrans" cxnId="{EFC1F87B-D6F9-48B7-8380-F46E54FEF602}">
      <dgm:prSet/>
      <dgm:spPr/>
      <dgm:t>
        <a:bodyPr/>
        <a:lstStyle/>
        <a:p>
          <a:endParaRPr lang="en-GB"/>
        </a:p>
      </dgm:t>
    </dgm:pt>
    <dgm:pt modelId="{4301C8B1-3516-48F6-ADB5-EDABC32F2AE1}">
      <dgm:prSet/>
      <dgm:spPr/>
      <dgm:t>
        <a:bodyPr/>
        <a:lstStyle/>
        <a:p>
          <a:r>
            <a:rPr lang="en-GB" dirty="0"/>
            <a:t>50</a:t>
          </a:r>
        </a:p>
      </dgm:t>
    </dgm:pt>
    <dgm:pt modelId="{508866A1-EC88-4B19-BBC3-792EC3127D4C}" type="parTrans" cxnId="{F94EE92F-4255-48D3-9F75-0A17B8EC7298}">
      <dgm:prSet/>
      <dgm:spPr/>
      <dgm:t>
        <a:bodyPr/>
        <a:lstStyle/>
        <a:p>
          <a:endParaRPr lang="en-GB"/>
        </a:p>
      </dgm:t>
    </dgm:pt>
    <dgm:pt modelId="{04C4D462-47CE-4270-B34F-A37D95B303A9}" type="sibTrans" cxnId="{F94EE92F-4255-48D3-9F75-0A17B8EC7298}">
      <dgm:prSet/>
      <dgm:spPr/>
      <dgm:t>
        <a:bodyPr/>
        <a:lstStyle/>
        <a:p>
          <a:endParaRPr lang="en-GB"/>
        </a:p>
      </dgm:t>
    </dgm:pt>
    <dgm:pt modelId="{78462A0B-14D3-4491-B5BB-14199B657E73}">
      <dgm:prSet/>
      <dgm:spPr/>
      <dgm:t>
        <a:bodyPr/>
        <a:lstStyle/>
        <a:p>
          <a:r>
            <a:rPr lang="en-GB" dirty="0"/>
            <a:t>100</a:t>
          </a:r>
        </a:p>
      </dgm:t>
    </dgm:pt>
    <dgm:pt modelId="{408F2FBB-5F29-4C28-AC08-998AA6ED4363}" type="parTrans" cxnId="{83FEF24B-BEA5-4D77-99F3-13E959F363E1}">
      <dgm:prSet/>
      <dgm:spPr/>
      <dgm:t>
        <a:bodyPr/>
        <a:lstStyle/>
        <a:p>
          <a:endParaRPr lang="en-GB"/>
        </a:p>
      </dgm:t>
    </dgm:pt>
    <dgm:pt modelId="{01FD9E2D-3453-4305-9F39-2C9F367186F1}" type="sibTrans" cxnId="{83FEF24B-BEA5-4D77-99F3-13E959F363E1}">
      <dgm:prSet/>
      <dgm:spPr/>
      <dgm:t>
        <a:bodyPr/>
        <a:lstStyle/>
        <a:p>
          <a:endParaRPr lang="en-GB"/>
        </a:p>
      </dgm:t>
    </dgm:pt>
    <dgm:pt modelId="{C44DFD89-FE06-425E-B1FF-35526FFCA938}">
      <dgm:prSet/>
      <dgm:spPr/>
      <dgm:t>
        <a:bodyPr/>
        <a:lstStyle/>
        <a:p>
          <a:r>
            <a:rPr lang="en-GB" dirty="0"/>
            <a:t>100</a:t>
          </a:r>
        </a:p>
      </dgm:t>
    </dgm:pt>
    <dgm:pt modelId="{90712318-4AE7-442D-9C19-BF7486A5454B}" type="parTrans" cxnId="{18C9E08B-0803-4D84-AAE6-C0239F0B60F8}">
      <dgm:prSet/>
      <dgm:spPr/>
      <dgm:t>
        <a:bodyPr/>
        <a:lstStyle/>
        <a:p>
          <a:endParaRPr lang="en-GB"/>
        </a:p>
      </dgm:t>
    </dgm:pt>
    <dgm:pt modelId="{EEE68A32-4957-4F45-BEAF-20BC7882BF0D}" type="sibTrans" cxnId="{18C9E08B-0803-4D84-AAE6-C0239F0B60F8}">
      <dgm:prSet/>
      <dgm:spPr/>
      <dgm:t>
        <a:bodyPr/>
        <a:lstStyle/>
        <a:p>
          <a:endParaRPr lang="en-GB"/>
        </a:p>
      </dgm:t>
    </dgm:pt>
    <dgm:pt modelId="{20A9A190-C9AD-4F9C-8EC4-9A72147B0BED}">
      <dgm:prSet/>
      <dgm:spPr/>
      <dgm:t>
        <a:bodyPr/>
        <a:lstStyle/>
        <a:p>
          <a:r>
            <a:rPr lang="en-GB" dirty="0"/>
            <a:t>160</a:t>
          </a:r>
        </a:p>
      </dgm:t>
    </dgm:pt>
    <dgm:pt modelId="{8B00159E-3153-416A-90A6-5FD6DB328FA6}" type="parTrans" cxnId="{6BAF8A6E-9B87-46E9-A13A-193ED380A85C}">
      <dgm:prSet/>
      <dgm:spPr/>
      <dgm:t>
        <a:bodyPr/>
        <a:lstStyle/>
        <a:p>
          <a:endParaRPr lang="en-GB"/>
        </a:p>
      </dgm:t>
    </dgm:pt>
    <dgm:pt modelId="{E8882B5F-2BB0-4CA6-B0D2-AB92266D3BAE}" type="sibTrans" cxnId="{6BAF8A6E-9B87-46E9-A13A-193ED380A85C}">
      <dgm:prSet/>
      <dgm:spPr/>
      <dgm:t>
        <a:bodyPr/>
        <a:lstStyle/>
        <a:p>
          <a:endParaRPr lang="en-GB"/>
        </a:p>
      </dgm:t>
    </dgm:pt>
    <dgm:pt modelId="{559415E3-9C78-4E0B-A417-A8ECE0BCE641}">
      <dgm:prSet/>
      <dgm:spPr/>
      <dgm:t>
        <a:bodyPr/>
        <a:lstStyle/>
        <a:p>
          <a:r>
            <a:rPr lang="en-GB" dirty="0"/>
            <a:t>200</a:t>
          </a:r>
        </a:p>
      </dgm:t>
    </dgm:pt>
    <dgm:pt modelId="{8790C853-C638-433B-ACF6-51940842B844}" type="parTrans" cxnId="{F0728847-6617-4A66-ABB3-0388A69283E1}">
      <dgm:prSet/>
      <dgm:spPr/>
      <dgm:t>
        <a:bodyPr/>
        <a:lstStyle/>
        <a:p>
          <a:endParaRPr lang="en-GB"/>
        </a:p>
      </dgm:t>
    </dgm:pt>
    <dgm:pt modelId="{534991E0-C65F-4FA9-94F2-284503899925}" type="sibTrans" cxnId="{F0728847-6617-4A66-ABB3-0388A69283E1}">
      <dgm:prSet/>
      <dgm:spPr/>
      <dgm:t>
        <a:bodyPr/>
        <a:lstStyle/>
        <a:p>
          <a:endParaRPr lang="en-GB"/>
        </a:p>
      </dgm:t>
    </dgm:pt>
    <dgm:pt modelId="{407C932D-58BE-40F1-93AF-748355369D72}">
      <dgm:prSet/>
      <dgm:spPr/>
      <dgm:t>
        <a:bodyPr/>
        <a:lstStyle/>
        <a:p>
          <a:r>
            <a:rPr lang="en-GB" dirty="0"/>
            <a:t>300</a:t>
          </a:r>
        </a:p>
      </dgm:t>
    </dgm:pt>
    <dgm:pt modelId="{06A951E7-46CD-4785-B24A-07D3B98EC1C8}" type="parTrans" cxnId="{CC302C68-38AD-4FD0-A22A-51A53DB9A6BA}">
      <dgm:prSet/>
      <dgm:spPr/>
      <dgm:t>
        <a:bodyPr/>
        <a:lstStyle/>
        <a:p>
          <a:endParaRPr lang="en-GB"/>
        </a:p>
      </dgm:t>
    </dgm:pt>
    <dgm:pt modelId="{877882E2-214E-4AA0-BB18-16434CD09F99}" type="sibTrans" cxnId="{CC302C68-38AD-4FD0-A22A-51A53DB9A6BA}">
      <dgm:prSet/>
      <dgm:spPr/>
      <dgm:t>
        <a:bodyPr/>
        <a:lstStyle/>
        <a:p>
          <a:endParaRPr lang="en-GB"/>
        </a:p>
      </dgm:t>
    </dgm:pt>
    <dgm:pt modelId="{7334C0E7-0C00-47F2-A94D-416D80BD6501}" type="pres">
      <dgm:prSet presAssocID="{08A7571E-271E-4A16-A404-4ED983798B9A}" presName="theList" presStyleCnt="0">
        <dgm:presLayoutVars>
          <dgm:dir/>
          <dgm:animLvl val="lvl"/>
          <dgm:resizeHandles val="exact"/>
        </dgm:presLayoutVars>
      </dgm:prSet>
      <dgm:spPr/>
    </dgm:pt>
    <dgm:pt modelId="{D3022B32-7C1D-4B81-A277-F37994701B35}" type="pres">
      <dgm:prSet presAssocID="{2899E1FD-5264-4DDB-A750-8C10EF8476B0}" presName="compNode" presStyleCnt="0"/>
      <dgm:spPr/>
    </dgm:pt>
    <dgm:pt modelId="{2C787563-2986-4F90-9961-46BC61F69A73}" type="pres">
      <dgm:prSet presAssocID="{2899E1FD-5264-4DDB-A750-8C10EF8476B0}" presName="noGeometry" presStyleCnt="0"/>
      <dgm:spPr/>
    </dgm:pt>
    <dgm:pt modelId="{224FD832-E480-4071-A140-40DC9EF86C75}" type="pres">
      <dgm:prSet presAssocID="{2899E1FD-5264-4DDB-A750-8C10EF8476B0}" presName="childTextVisible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50D017-7E7D-48BA-A602-05C384DECCD1}" type="pres">
      <dgm:prSet presAssocID="{2899E1FD-5264-4DDB-A750-8C10EF8476B0}" presName="childTextHidden" presStyleLbl="bgAccFollowNode1" presStyleIdx="0" presStyleCnt="7"/>
      <dgm:spPr/>
      <dgm:t>
        <a:bodyPr/>
        <a:lstStyle/>
        <a:p>
          <a:endParaRPr lang="en-GB"/>
        </a:p>
      </dgm:t>
    </dgm:pt>
    <dgm:pt modelId="{F54B088C-7E18-4C6C-ACFF-D528328CF236}" type="pres">
      <dgm:prSet presAssocID="{2899E1FD-5264-4DDB-A750-8C10EF8476B0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76C258-B71B-4258-829F-596E5A037D7A}" type="pres">
      <dgm:prSet presAssocID="{2899E1FD-5264-4DDB-A750-8C10EF8476B0}" presName="aSpace" presStyleCnt="0"/>
      <dgm:spPr/>
    </dgm:pt>
    <dgm:pt modelId="{824CEC23-CF96-487B-AB70-054970084C88}" type="pres">
      <dgm:prSet presAssocID="{F5CAE305-3ADA-43D3-BE06-72F108C8B7A5}" presName="compNode" presStyleCnt="0"/>
      <dgm:spPr/>
    </dgm:pt>
    <dgm:pt modelId="{EA618D8A-644F-4079-A8CA-F1F63FB65BDD}" type="pres">
      <dgm:prSet presAssocID="{F5CAE305-3ADA-43D3-BE06-72F108C8B7A5}" presName="noGeometry" presStyleCnt="0"/>
      <dgm:spPr/>
    </dgm:pt>
    <dgm:pt modelId="{E299CCAA-481A-43C8-B916-B24F2F8632E2}" type="pres">
      <dgm:prSet presAssocID="{F5CAE305-3ADA-43D3-BE06-72F108C8B7A5}" presName="childTextVisible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2B7C8-05B4-4F65-BCD8-A5E53F4DA980}" type="pres">
      <dgm:prSet presAssocID="{F5CAE305-3ADA-43D3-BE06-72F108C8B7A5}" presName="childTextHidden" presStyleLbl="bgAccFollowNode1" presStyleIdx="1" presStyleCnt="7"/>
      <dgm:spPr/>
      <dgm:t>
        <a:bodyPr/>
        <a:lstStyle/>
        <a:p>
          <a:endParaRPr lang="en-GB"/>
        </a:p>
      </dgm:t>
    </dgm:pt>
    <dgm:pt modelId="{AA5271F0-8297-4832-948D-FE6E8AE266B9}" type="pres">
      <dgm:prSet presAssocID="{F5CAE305-3ADA-43D3-BE06-72F108C8B7A5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351262-82B2-4D4E-99BA-9C24E8E2CCC4}" type="pres">
      <dgm:prSet presAssocID="{F5CAE305-3ADA-43D3-BE06-72F108C8B7A5}" presName="aSpace" presStyleCnt="0"/>
      <dgm:spPr/>
    </dgm:pt>
    <dgm:pt modelId="{2D18BD0B-0E57-4A88-91BD-B7E0133E1F23}" type="pres">
      <dgm:prSet presAssocID="{B76AD81D-EB34-4ABE-8F8B-DB989979012E}" presName="compNode" presStyleCnt="0"/>
      <dgm:spPr/>
    </dgm:pt>
    <dgm:pt modelId="{6E17F464-049F-4A7E-B481-ECA2E975088B}" type="pres">
      <dgm:prSet presAssocID="{B76AD81D-EB34-4ABE-8F8B-DB989979012E}" presName="noGeometry" presStyleCnt="0"/>
      <dgm:spPr/>
    </dgm:pt>
    <dgm:pt modelId="{615504E1-8B6D-4928-9598-D44820A61CAA}" type="pres">
      <dgm:prSet presAssocID="{B76AD81D-EB34-4ABE-8F8B-DB989979012E}" presName="childTextVisible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6B1267-7096-4BDC-9FB2-F4536BD8FE32}" type="pres">
      <dgm:prSet presAssocID="{B76AD81D-EB34-4ABE-8F8B-DB989979012E}" presName="childTextHidden" presStyleLbl="bgAccFollowNode1" presStyleIdx="2" presStyleCnt="7"/>
      <dgm:spPr/>
      <dgm:t>
        <a:bodyPr/>
        <a:lstStyle/>
        <a:p>
          <a:endParaRPr lang="en-GB"/>
        </a:p>
      </dgm:t>
    </dgm:pt>
    <dgm:pt modelId="{9B3BF648-FD7C-4B35-9A93-6844A930D808}" type="pres">
      <dgm:prSet presAssocID="{B76AD81D-EB34-4ABE-8F8B-DB989979012E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FE2596-7433-450E-9C65-01C0027CC561}" type="pres">
      <dgm:prSet presAssocID="{B76AD81D-EB34-4ABE-8F8B-DB989979012E}" presName="aSpace" presStyleCnt="0"/>
      <dgm:spPr/>
    </dgm:pt>
    <dgm:pt modelId="{33E83F1A-7CFF-4592-9207-5A8C035DB0AA}" type="pres">
      <dgm:prSet presAssocID="{02588A20-4B66-40E9-950A-C23B68652A9F}" presName="compNode" presStyleCnt="0"/>
      <dgm:spPr/>
    </dgm:pt>
    <dgm:pt modelId="{DA8DCAEA-319B-423F-9FE9-DF9A43B446B9}" type="pres">
      <dgm:prSet presAssocID="{02588A20-4B66-40E9-950A-C23B68652A9F}" presName="noGeometry" presStyleCnt="0"/>
      <dgm:spPr/>
    </dgm:pt>
    <dgm:pt modelId="{6C11CC20-A4C4-4390-9411-5A61122C89EB}" type="pres">
      <dgm:prSet presAssocID="{02588A20-4B66-40E9-950A-C23B68652A9F}" presName="childTextVisible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A6CA34-84DE-4D25-AAA9-48FB19F03C87}" type="pres">
      <dgm:prSet presAssocID="{02588A20-4B66-40E9-950A-C23B68652A9F}" presName="childTextHidden" presStyleLbl="bgAccFollowNode1" presStyleIdx="3" presStyleCnt="7"/>
      <dgm:spPr/>
      <dgm:t>
        <a:bodyPr/>
        <a:lstStyle/>
        <a:p>
          <a:endParaRPr lang="en-GB"/>
        </a:p>
      </dgm:t>
    </dgm:pt>
    <dgm:pt modelId="{22F4F62E-067E-4B2C-8151-57CB80B75A9B}" type="pres">
      <dgm:prSet presAssocID="{02588A20-4B66-40E9-950A-C23B68652A9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C1E5A-386A-4D0B-A6AD-EC4527F6BC55}" type="pres">
      <dgm:prSet presAssocID="{02588A20-4B66-40E9-950A-C23B68652A9F}" presName="aSpace" presStyleCnt="0"/>
      <dgm:spPr/>
    </dgm:pt>
    <dgm:pt modelId="{6CAE231D-833E-4A83-919D-4C69A80C76D3}" type="pres">
      <dgm:prSet presAssocID="{9DD0B689-D575-4DE5-872E-27112A44CB1B}" presName="compNode" presStyleCnt="0"/>
      <dgm:spPr/>
    </dgm:pt>
    <dgm:pt modelId="{07A30AE7-CF09-415F-A02F-7035CA4D910D}" type="pres">
      <dgm:prSet presAssocID="{9DD0B689-D575-4DE5-872E-27112A44CB1B}" presName="noGeometry" presStyleCnt="0"/>
      <dgm:spPr/>
    </dgm:pt>
    <dgm:pt modelId="{FA83DCC4-15B3-439F-A0AA-5965065B88D0}" type="pres">
      <dgm:prSet presAssocID="{9DD0B689-D575-4DE5-872E-27112A44CB1B}" presName="childTextVisible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5AD136-A3C9-41A0-BD3C-B172DCA7CE9F}" type="pres">
      <dgm:prSet presAssocID="{9DD0B689-D575-4DE5-872E-27112A44CB1B}" presName="childTextHidden" presStyleLbl="bgAccFollowNode1" presStyleIdx="4" presStyleCnt="7"/>
      <dgm:spPr/>
      <dgm:t>
        <a:bodyPr/>
        <a:lstStyle/>
        <a:p>
          <a:endParaRPr lang="en-GB"/>
        </a:p>
      </dgm:t>
    </dgm:pt>
    <dgm:pt modelId="{854E317C-C02C-4DB0-A963-27254E3CA195}" type="pres">
      <dgm:prSet presAssocID="{9DD0B689-D575-4DE5-872E-27112A44CB1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0892EE-F86B-49A9-8A5B-01D2B2C926E2}" type="pres">
      <dgm:prSet presAssocID="{9DD0B689-D575-4DE5-872E-27112A44CB1B}" presName="aSpace" presStyleCnt="0"/>
      <dgm:spPr/>
    </dgm:pt>
    <dgm:pt modelId="{9BEFE1C5-FC5C-44F9-B397-E7322A566C42}" type="pres">
      <dgm:prSet presAssocID="{146734D0-794B-4414-9FFE-A8E45BA9AA7C}" presName="compNode" presStyleCnt="0"/>
      <dgm:spPr/>
    </dgm:pt>
    <dgm:pt modelId="{2DA682C5-F80D-4DBC-9F41-F34711696741}" type="pres">
      <dgm:prSet presAssocID="{146734D0-794B-4414-9FFE-A8E45BA9AA7C}" presName="noGeometry" presStyleCnt="0"/>
      <dgm:spPr/>
    </dgm:pt>
    <dgm:pt modelId="{6171BA70-8E7E-4950-A634-703746682CDE}" type="pres">
      <dgm:prSet presAssocID="{146734D0-794B-4414-9FFE-A8E45BA9AA7C}" presName="childTextVisible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8B00D7-92DF-4DC9-9DA0-685F175599A9}" type="pres">
      <dgm:prSet presAssocID="{146734D0-794B-4414-9FFE-A8E45BA9AA7C}" presName="childTextHidden" presStyleLbl="bgAccFollowNode1" presStyleIdx="5" presStyleCnt="7"/>
      <dgm:spPr/>
      <dgm:t>
        <a:bodyPr/>
        <a:lstStyle/>
        <a:p>
          <a:endParaRPr lang="en-GB"/>
        </a:p>
      </dgm:t>
    </dgm:pt>
    <dgm:pt modelId="{23FB33A7-7E85-4462-A47E-BB0828425493}" type="pres">
      <dgm:prSet presAssocID="{146734D0-794B-4414-9FFE-A8E45BA9AA7C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46D55E-C7AB-44B7-A959-A0FDAC757E27}" type="pres">
      <dgm:prSet presAssocID="{146734D0-794B-4414-9FFE-A8E45BA9AA7C}" presName="aSpace" presStyleCnt="0"/>
      <dgm:spPr/>
    </dgm:pt>
    <dgm:pt modelId="{EE5588FF-BB54-441D-8362-63AAFCD00433}" type="pres">
      <dgm:prSet presAssocID="{95345CF6-F2C2-4FEA-B850-195AC1C71126}" presName="compNode" presStyleCnt="0"/>
      <dgm:spPr/>
    </dgm:pt>
    <dgm:pt modelId="{DDE53F08-61E5-4BF3-8C90-BE5115C720A9}" type="pres">
      <dgm:prSet presAssocID="{95345CF6-F2C2-4FEA-B850-195AC1C71126}" presName="noGeometry" presStyleCnt="0"/>
      <dgm:spPr/>
    </dgm:pt>
    <dgm:pt modelId="{9B49DC0B-F9BD-4B4C-BEC3-ADC6A008B20F}" type="pres">
      <dgm:prSet presAssocID="{95345CF6-F2C2-4FEA-B850-195AC1C71126}" presName="childTextVisible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30D3DB-88A0-4F24-9832-F8450C8B8D3D}" type="pres">
      <dgm:prSet presAssocID="{95345CF6-F2C2-4FEA-B850-195AC1C71126}" presName="childTextHidden" presStyleLbl="bgAccFollowNode1" presStyleIdx="6" presStyleCnt="7"/>
      <dgm:spPr/>
      <dgm:t>
        <a:bodyPr/>
        <a:lstStyle/>
        <a:p>
          <a:endParaRPr lang="en-GB"/>
        </a:p>
      </dgm:t>
    </dgm:pt>
    <dgm:pt modelId="{7DACDDD2-244F-4D11-A726-B9EE0100E495}" type="pres">
      <dgm:prSet presAssocID="{95345CF6-F2C2-4FEA-B850-195AC1C71126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FEF24B-BEA5-4D77-99F3-13E959F363E1}" srcId="{B76AD81D-EB34-4ABE-8F8B-DB989979012E}" destId="{78462A0B-14D3-4491-B5BB-14199B657E73}" srcOrd="0" destOrd="0" parTransId="{408F2FBB-5F29-4C28-AC08-998AA6ED4363}" sibTransId="{01FD9E2D-3453-4305-9F39-2C9F367186F1}"/>
    <dgm:cxn modelId="{E93FDA0B-B658-4B77-B6A8-2F9C313C186B}" type="presOf" srcId="{2899E1FD-5264-4DDB-A750-8C10EF8476B0}" destId="{F54B088C-7E18-4C6C-ACFF-D528328CF236}" srcOrd="0" destOrd="0" presId="urn:microsoft.com/office/officeart/2005/8/layout/hProcess6"/>
    <dgm:cxn modelId="{0B1EFC76-BB3D-4178-AD18-29818525219D}" srcId="{08A7571E-271E-4A16-A404-4ED983798B9A}" destId="{B76AD81D-EB34-4ABE-8F8B-DB989979012E}" srcOrd="2" destOrd="0" parTransId="{0BD261D6-17BC-4E31-96DE-F2E998D578A5}" sibTransId="{5EC6FC6B-502C-4118-865F-87CC0E334D59}"/>
    <dgm:cxn modelId="{F0728847-6617-4A66-ABB3-0388A69283E1}" srcId="{146734D0-794B-4414-9FFE-A8E45BA9AA7C}" destId="{559415E3-9C78-4E0B-A417-A8ECE0BCE641}" srcOrd="0" destOrd="0" parTransId="{8790C853-C638-433B-ACF6-51940842B844}" sibTransId="{534991E0-C65F-4FA9-94F2-284503899925}"/>
    <dgm:cxn modelId="{863436A8-758F-4BE4-AC0F-C885F2795067}" srcId="{08A7571E-271E-4A16-A404-4ED983798B9A}" destId="{F5CAE305-3ADA-43D3-BE06-72F108C8B7A5}" srcOrd="1" destOrd="0" parTransId="{E0F772D2-A3F4-4C57-84AE-695830CE6318}" sibTransId="{7F738C3F-BF84-4909-8EC2-7AA9797C0342}"/>
    <dgm:cxn modelId="{F94EE92F-4255-48D3-9F75-0A17B8EC7298}" srcId="{F5CAE305-3ADA-43D3-BE06-72F108C8B7A5}" destId="{4301C8B1-3516-48F6-ADB5-EDABC32F2AE1}" srcOrd="0" destOrd="0" parTransId="{508866A1-EC88-4B19-BBC3-792EC3127D4C}" sibTransId="{04C4D462-47CE-4270-B34F-A37D95B303A9}"/>
    <dgm:cxn modelId="{B482448E-7785-443B-A594-D68DE1BB85B8}" type="presOf" srcId="{146734D0-794B-4414-9FFE-A8E45BA9AA7C}" destId="{23FB33A7-7E85-4462-A47E-BB0828425493}" srcOrd="0" destOrd="0" presId="urn:microsoft.com/office/officeart/2005/8/layout/hProcess6"/>
    <dgm:cxn modelId="{6BAF8A6E-9B87-46E9-A13A-193ED380A85C}" srcId="{9DD0B689-D575-4DE5-872E-27112A44CB1B}" destId="{20A9A190-C9AD-4F9C-8EC4-9A72147B0BED}" srcOrd="0" destOrd="0" parTransId="{8B00159E-3153-416A-90A6-5FD6DB328FA6}" sibTransId="{E8882B5F-2BB0-4CA6-B0D2-AB92266D3BAE}"/>
    <dgm:cxn modelId="{CA01EEF5-F4F7-4469-BFDE-8C15FED7C062}" srcId="{08A7571E-271E-4A16-A404-4ED983798B9A}" destId="{146734D0-794B-4414-9FFE-A8E45BA9AA7C}" srcOrd="5" destOrd="0" parTransId="{9F68059B-AB2F-4D6E-85DE-4FBAF6855375}" sibTransId="{84C62986-59D4-4C2C-AC99-1AB9B2355FEB}"/>
    <dgm:cxn modelId="{EBC57D59-771D-4290-8F14-06198C411D14}" type="presOf" srcId="{C44DFD89-FE06-425E-B1FF-35526FFCA938}" destId="{B5A6CA34-84DE-4D25-AAA9-48FB19F03C87}" srcOrd="1" destOrd="0" presId="urn:microsoft.com/office/officeart/2005/8/layout/hProcess6"/>
    <dgm:cxn modelId="{8A433F86-FE15-442E-9304-0FD37D928BA0}" type="presOf" srcId="{20A9A190-C9AD-4F9C-8EC4-9A72147B0BED}" destId="{BA5AD136-A3C9-41A0-BD3C-B172DCA7CE9F}" srcOrd="1" destOrd="0" presId="urn:microsoft.com/office/officeart/2005/8/layout/hProcess6"/>
    <dgm:cxn modelId="{BD39EFE1-FB27-46F1-82CD-79D472A99546}" type="presOf" srcId="{20A9A190-C9AD-4F9C-8EC4-9A72147B0BED}" destId="{FA83DCC4-15B3-439F-A0AA-5965065B88D0}" srcOrd="0" destOrd="0" presId="urn:microsoft.com/office/officeart/2005/8/layout/hProcess6"/>
    <dgm:cxn modelId="{0CF3B5F9-F09C-4470-BE83-6D3309467EF6}" srcId="{08A7571E-271E-4A16-A404-4ED983798B9A}" destId="{02588A20-4B66-40E9-950A-C23B68652A9F}" srcOrd="3" destOrd="0" parTransId="{C294C1FE-BA85-4E45-B08A-629298FBBDAC}" sibTransId="{F3AE2D81-431B-4711-AA64-4A6548BC6F29}"/>
    <dgm:cxn modelId="{CF75C49F-3085-4F00-AC9E-BE7980CF1AFA}" srcId="{08A7571E-271E-4A16-A404-4ED983798B9A}" destId="{9DD0B689-D575-4DE5-872E-27112A44CB1B}" srcOrd="4" destOrd="0" parTransId="{E298AFD2-EC99-45D9-9EA4-47D5F4E45A82}" sibTransId="{61DA9130-E452-4112-9914-3F4D117360A5}"/>
    <dgm:cxn modelId="{CC302C68-38AD-4FD0-A22A-51A53DB9A6BA}" srcId="{95345CF6-F2C2-4FEA-B850-195AC1C71126}" destId="{407C932D-58BE-40F1-93AF-748355369D72}" srcOrd="0" destOrd="0" parTransId="{06A951E7-46CD-4785-B24A-07D3B98EC1C8}" sibTransId="{877882E2-214E-4AA0-BB18-16434CD09F99}"/>
    <dgm:cxn modelId="{4891D415-07E7-4937-BA29-5F169D846384}" type="presOf" srcId="{559415E3-9C78-4E0B-A417-A8ECE0BCE641}" destId="{738B00D7-92DF-4DC9-9DA0-685F175599A9}" srcOrd="1" destOrd="0" presId="urn:microsoft.com/office/officeart/2005/8/layout/hProcess6"/>
    <dgm:cxn modelId="{303CDF07-A277-40DD-BEBF-AE80BC726175}" type="presOf" srcId="{78462A0B-14D3-4491-B5BB-14199B657E73}" destId="{615504E1-8B6D-4928-9598-D44820A61CAA}" srcOrd="0" destOrd="0" presId="urn:microsoft.com/office/officeart/2005/8/layout/hProcess6"/>
    <dgm:cxn modelId="{E5254CA3-4A51-46A4-BB18-DEBB255391EC}" type="presOf" srcId="{407C932D-58BE-40F1-93AF-748355369D72}" destId="{DA30D3DB-88A0-4F24-9832-F8450C8B8D3D}" srcOrd="1" destOrd="0" presId="urn:microsoft.com/office/officeart/2005/8/layout/hProcess6"/>
    <dgm:cxn modelId="{3F51744D-A1EE-41E8-BA9C-AF5FD5464A47}" type="presOf" srcId="{4301C8B1-3516-48F6-ADB5-EDABC32F2AE1}" destId="{E299CCAA-481A-43C8-B916-B24F2F8632E2}" srcOrd="0" destOrd="0" presId="urn:microsoft.com/office/officeart/2005/8/layout/hProcess6"/>
    <dgm:cxn modelId="{F498B1C5-D7D1-4807-A8E2-6E190F02F3EE}" type="presOf" srcId="{9DD0B689-D575-4DE5-872E-27112A44CB1B}" destId="{854E317C-C02C-4DB0-A963-27254E3CA195}" srcOrd="0" destOrd="0" presId="urn:microsoft.com/office/officeart/2005/8/layout/hProcess6"/>
    <dgm:cxn modelId="{EFC1F87B-D6F9-48B7-8380-F46E54FEF602}" srcId="{2899E1FD-5264-4DDB-A750-8C10EF8476B0}" destId="{F3617B28-CFCF-4E08-8B31-90971A4CC599}" srcOrd="0" destOrd="0" parTransId="{BCA3CC14-176C-486C-88F8-C49BF5049D40}" sibTransId="{75713678-0363-4375-A2E0-EE1200BD2E21}"/>
    <dgm:cxn modelId="{E918499A-4B39-4E24-993A-16BFF1278B60}" type="presOf" srcId="{C44DFD89-FE06-425E-B1FF-35526FFCA938}" destId="{6C11CC20-A4C4-4390-9411-5A61122C89EB}" srcOrd="0" destOrd="0" presId="urn:microsoft.com/office/officeart/2005/8/layout/hProcess6"/>
    <dgm:cxn modelId="{0AFAA945-C2BF-4182-9EFE-49DFC8F2F5E7}" type="presOf" srcId="{B76AD81D-EB34-4ABE-8F8B-DB989979012E}" destId="{9B3BF648-FD7C-4B35-9A93-6844A930D808}" srcOrd="0" destOrd="0" presId="urn:microsoft.com/office/officeart/2005/8/layout/hProcess6"/>
    <dgm:cxn modelId="{FF8C25EB-50D1-4C47-9603-3B56ABFA692E}" type="presOf" srcId="{407C932D-58BE-40F1-93AF-748355369D72}" destId="{9B49DC0B-F9BD-4B4C-BEC3-ADC6A008B20F}" srcOrd="0" destOrd="0" presId="urn:microsoft.com/office/officeart/2005/8/layout/hProcess6"/>
    <dgm:cxn modelId="{E3EB743E-E7C7-4926-8D92-5B91EF7A0619}" type="presOf" srcId="{4301C8B1-3516-48F6-ADB5-EDABC32F2AE1}" destId="{E3C2B7C8-05B4-4F65-BCD8-A5E53F4DA980}" srcOrd="1" destOrd="0" presId="urn:microsoft.com/office/officeart/2005/8/layout/hProcess6"/>
    <dgm:cxn modelId="{F0F7A43E-2A56-4649-AB56-7C4030ABAEF5}" srcId="{08A7571E-271E-4A16-A404-4ED983798B9A}" destId="{95345CF6-F2C2-4FEA-B850-195AC1C71126}" srcOrd="6" destOrd="0" parTransId="{EDC96ABE-B3BE-4C24-829A-B4C0FEB98130}" sibTransId="{7AD30748-A4F5-4485-B178-EE661D237E41}"/>
    <dgm:cxn modelId="{3EDE4A20-8B6D-43B2-ADCB-79B8119AFEAE}" type="presOf" srcId="{559415E3-9C78-4E0B-A417-A8ECE0BCE641}" destId="{6171BA70-8E7E-4950-A634-703746682CDE}" srcOrd="0" destOrd="0" presId="urn:microsoft.com/office/officeart/2005/8/layout/hProcess6"/>
    <dgm:cxn modelId="{14AA68DE-C0B0-4F4F-8044-5A7934B3E54F}" type="presOf" srcId="{78462A0B-14D3-4491-B5BB-14199B657E73}" destId="{9E6B1267-7096-4BDC-9FB2-F4536BD8FE32}" srcOrd="1" destOrd="0" presId="urn:microsoft.com/office/officeart/2005/8/layout/hProcess6"/>
    <dgm:cxn modelId="{18C9E08B-0803-4D84-AAE6-C0239F0B60F8}" srcId="{02588A20-4B66-40E9-950A-C23B68652A9F}" destId="{C44DFD89-FE06-425E-B1FF-35526FFCA938}" srcOrd="0" destOrd="0" parTransId="{90712318-4AE7-442D-9C19-BF7486A5454B}" sibTransId="{EEE68A32-4957-4F45-BEAF-20BC7882BF0D}"/>
    <dgm:cxn modelId="{6C13CB9E-74F2-4980-97B3-15C38089655F}" type="presOf" srcId="{F3617B28-CFCF-4E08-8B31-90971A4CC599}" destId="{E950D017-7E7D-48BA-A602-05C384DECCD1}" srcOrd="1" destOrd="0" presId="urn:microsoft.com/office/officeart/2005/8/layout/hProcess6"/>
    <dgm:cxn modelId="{12B0A86A-D483-49BD-BCC8-374698C385EB}" type="presOf" srcId="{F5CAE305-3ADA-43D3-BE06-72F108C8B7A5}" destId="{AA5271F0-8297-4832-948D-FE6E8AE266B9}" srcOrd="0" destOrd="0" presId="urn:microsoft.com/office/officeart/2005/8/layout/hProcess6"/>
    <dgm:cxn modelId="{D3027945-1FB9-49CC-8527-CC0E029E216F}" type="presOf" srcId="{08A7571E-271E-4A16-A404-4ED983798B9A}" destId="{7334C0E7-0C00-47F2-A94D-416D80BD6501}" srcOrd="0" destOrd="0" presId="urn:microsoft.com/office/officeart/2005/8/layout/hProcess6"/>
    <dgm:cxn modelId="{07DEC770-5FFB-48B3-B3F5-A576EBC9D897}" srcId="{08A7571E-271E-4A16-A404-4ED983798B9A}" destId="{2899E1FD-5264-4DDB-A750-8C10EF8476B0}" srcOrd="0" destOrd="0" parTransId="{E5EF973C-E4D7-4BC0-8CF1-0E7A7E3F4CED}" sibTransId="{3302468C-E130-441A-8D08-EC6CFED9B267}"/>
    <dgm:cxn modelId="{C0EFBCDA-62B7-4796-B977-ECAC554B5D7E}" type="presOf" srcId="{02588A20-4B66-40E9-950A-C23B68652A9F}" destId="{22F4F62E-067E-4B2C-8151-57CB80B75A9B}" srcOrd="0" destOrd="0" presId="urn:microsoft.com/office/officeart/2005/8/layout/hProcess6"/>
    <dgm:cxn modelId="{F52E3BB4-0FA5-4AA3-A7B2-0CF2AAA80499}" type="presOf" srcId="{95345CF6-F2C2-4FEA-B850-195AC1C71126}" destId="{7DACDDD2-244F-4D11-A726-B9EE0100E495}" srcOrd="0" destOrd="0" presId="urn:microsoft.com/office/officeart/2005/8/layout/hProcess6"/>
    <dgm:cxn modelId="{E71C65BA-C490-42E5-8CAA-882E1EFBEF61}" type="presOf" srcId="{F3617B28-CFCF-4E08-8B31-90971A4CC599}" destId="{224FD832-E480-4071-A140-40DC9EF86C75}" srcOrd="0" destOrd="0" presId="urn:microsoft.com/office/officeart/2005/8/layout/hProcess6"/>
    <dgm:cxn modelId="{E086A109-9756-41C6-8072-0EE43C2D1824}" type="presParOf" srcId="{7334C0E7-0C00-47F2-A94D-416D80BD6501}" destId="{D3022B32-7C1D-4B81-A277-F37994701B35}" srcOrd="0" destOrd="0" presId="urn:microsoft.com/office/officeart/2005/8/layout/hProcess6"/>
    <dgm:cxn modelId="{A3E29671-84F1-4428-81B7-194A3133F0F1}" type="presParOf" srcId="{D3022B32-7C1D-4B81-A277-F37994701B35}" destId="{2C787563-2986-4F90-9961-46BC61F69A73}" srcOrd="0" destOrd="0" presId="urn:microsoft.com/office/officeart/2005/8/layout/hProcess6"/>
    <dgm:cxn modelId="{3F1FE3BD-D44D-4E7C-8FDD-486E7F3C59FC}" type="presParOf" srcId="{D3022B32-7C1D-4B81-A277-F37994701B35}" destId="{224FD832-E480-4071-A140-40DC9EF86C75}" srcOrd="1" destOrd="0" presId="urn:microsoft.com/office/officeart/2005/8/layout/hProcess6"/>
    <dgm:cxn modelId="{C97FC7CB-6277-4B31-9649-B7066DD85A57}" type="presParOf" srcId="{D3022B32-7C1D-4B81-A277-F37994701B35}" destId="{E950D017-7E7D-48BA-A602-05C384DECCD1}" srcOrd="2" destOrd="0" presId="urn:microsoft.com/office/officeart/2005/8/layout/hProcess6"/>
    <dgm:cxn modelId="{4E5C30D1-CC0D-494B-8C8B-68AC961FA471}" type="presParOf" srcId="{D3022B32-7C1D-4B81-A277-F37994701B35}" destId="{F54B088C-7E18-4C6C-ACFF-D528328CF236}" srcOrd="3" destOrd="0" presId="urn:microsoft.com/office/officeart/2005/8/layout/hProcess6"/>
    <dgm:cxn modelId="{6480AB6B-192C-4173-97C2-4762118BE957}" type="presParOf" srcId="{7334C0E7-0C00-47F2-A94D-416D80BD6501}" destId="{1376C258-B71B-4258-829F-596E5A037D7A}" srcOrd="1" destOrd="0" presId="urn:microsoft.com/office/officeart/2005/8/layout/hProcess6"/>
    <dgm:cxn modelId="{D7E7CD0B-6690-492D-85D2-FFCB5D45FC38}" type="presParOf" srcId="{7334C0E7-0C00-47F2-A94D-416D80BD6501}" destId="{824CEC23-CF96-487B-AB70-054970084C88}" srcOrd="2" destOrd="0" presId="urn:microsoft.com/office/officeart/2005/8/layout/hProcess6"/>
    <dgm:cxn modelId="{4C19AF38-73CE-4F0D-830D-557323BE12B3}" type="presParOf" srcId="{824CEC23-CF96-487B-AB70-054970084C88}" destId="{EA618D8A-644F-4079-A8CA-F1F63FB65BDD}" srcOrd="0" destOrd="0" presId="urn:microsoft.com/office/officeart/2005/8/layout/hProcess6"/>
    <dgm:cxn modelId="{28CBDA91-5553-488E-B003-435953C32E4C}" type="presParOf" srcId="{824CEC23-CF96-487B-AB70-054970084C88}" destId="{E299CCAA-481A-43C8-B916-B24F2F8632E2}" srcOrd="1" destOrd="0" presId="urn:microsoft.com/office/officeart/2005/8/layout/hProcess6"/>
    <dgm:cxn modelId="{6EB0388C-57CF-44BE-9770-B3FC06136D1F}" type="presParOf" srcId="{824CEC23-CF96-487B-AB70-054970084C88}" destId="{E3C2B7C8-05B4-4F65-BCD8-A5E53F4DA980}" srcOrd="2" destOrd="0" presId="urn:microsoft.com/office/officeart/2005/8/layout/hProcess6"/>
    <dgm:cxn modelId="{08EC03B3-638D-49F7-A0E4-5B568659C48B}" type="presParOf" srcId="{824CEC23-CF96-487B-AB70-054970084C88}" destId="{AA5271F0-8297-4832-948D-FE6E8AE266B9}" srcOrd="3" destOrd="0" presId="urn:microsoft.com/office/officeart/2005/8/layout/hProcess6"/>
    <dgm:cxn modelId="{1FF4F6D0-6DEE-42C4-92DC-CBB23BB3641B}" type="presParOf" srcId="{7334C0E7-0C00-47F2-A94D-416D80BD6501}" destId="{68351262-82B2-4D4E-99BA-9C24E8E2CCC4}" srcOrd="3" destOrd="0" presId="urn:microsoft.com/office/officeart/2005/8/layout/hProcess6"/>
    <dgm:cxn modelId="{37FF69E1-DF6A-4ECA-8345-BBF030398543}" type="presParOf" srcId="{7334C0E7-0C00-47F2-A94D-416D80BD6501}" destId="{2D18BD0B-0E57-4A88-91BD-B7E0133E1F23}" srcOrd="4" destOrd="0" presId="urn:microsoft.com/office/officeart/2005/8/layout/hProcess6"/>
    <dgm:cxn modelId="{0E51348C-5E0F-457F-9D29-806EB90AA581}" type="presParOf" srcId="{2D18BD0B-0E57-4A88-91BD-B7E0133E1F23}" destId="{6E17F464-049F-4A7E-B481-ECA2E975088B}" srcOrd="0" destOrd="0" presId="urn:microsoft.com/office/officeart/2005/8/layout/hProcess6"/>
    <dgm:cxn modelId="{C13FA27C-2E8F-425F-B112-F802EA763F71}" type="presParOf" srcId="{2D18BD0B-0E57-4A88-91BD-B7E0133E1F23}" destId="{615504E1-8B6D-4928-9598-D44820A61CAA}" srcOrd="1" destOrd="0" presId="urn:microsoft.com/office/officeart/2005/8/layout/hProcess6"/>
    <dgm:cxn modelId="{8A5F33A4-CCE6-4297-BD44-8F82D05C9E40}" type="presParOf" srcId="{2D18BD0B-0E57-4A88-91BD-B7E0133E1F23}" destId="{9E6B1267-7096-4BDC-9FB2-F4536BD8FE32}" srcOrd="2" destOrd="0" presId="urn:microsoft.com/office/officeart/2005/8/layout/hProcess6"/>
    <dgm:cxn modelId="{C0212C41-E69C-47E4-BAA3-E7C31785B6FC}" type="presParOf" srcId="{2D18BD0B-0E57-4A88-91BD-B7E0133E1F23}" destId="{9B3BF648-FD7C-4B35-9A93-6844A930D808}" srcOrd="3" destOrd="0" presId="urn:microsoft.com/office/officeart/2005/8/layout/hProcess6"/>
    <dgm:cxn modelId="{9CCAFF44-1139-482B-A459-15E0725B5094}" type="presParOf" srcId="{7334C0E7-0C00-47F2-A94D-416D80BD6501}" destId="{04FE2596-7433-450E-9C65-01C0027CC561}" srcOrd="5" destOrd="0" presId="urn:microsoft.com/office/officeart/2005/8/layout/hProcess6"/>
    <dgm:cxn modelId="{B61767FA-EE5E-4D87-8155-31E3A93763ED}" type="presParOf" srcId="{7334C0E7-0C00-47F2-A94D-416D80BD6501}" destId="{33E83F1A-7CFF-4592-9207-5A8C035DB0AA}" srcOrd="6" destOrd="0" presId="urn:microsoft.com/office/officeart/2005/8/layout/hProcess6"/>
    <dgm:cxn modelId="{03EA1E52-5498-4CEC-8E2F-56F69304BCB6}" type="presParOf" srcId="{33E83F1A-7CFF-4592-9207-5A8C035DB0AA}" destId="{DA8DCAEA-319B-423F-9FE9-DF9A43B446B9}" srcOrd="0" destOrd="0" presId="urn:microsoft.com/office/officeart/2005/8/layout/hProcess6"/>
    <dgm:cxn modelId="{63BC8937-2E29-4AD5-8EC4-43E7EAE52EF9}" type="presParOf" srcId="{33E83F1A-7CFF-4592-9207-5A8C035DB0AA}" destId="{6C11CC20-A4C4-4390-9411-5A61122C89EB}" srcOrd="1" destOrd="0" presId="urn:microsoft.com/office/officeart/2005/8/layout/hProcess6"/>
    <dgm:cxn modelId="{5D0B8F86-DDB7-4E0C-B573-9210F10541E8}" type="presParOf" srcId="{33E83F1A-7CFF-4592-9207-5A8C035DB0AA}" destId="{B5A6CA34-84DE-4D25-AAA9-48FB19F03C87}" srcOrd="2" destOrd="0" presId="urn:microsoft.com/office/officeart/2005/8/layout/hProcess6"/>
    <dgm:cxn modelId="{43860A82-0FC7-42D2-A3BC-B402F3A26318}" type="presParOf" srcId="{33E83F1A-7CFF-4592-9207-5A8C035DB0AA}" destId="{22F4F62E-067E-4B2C-8151-57CB80B75A9B}" srcOrd="3" destOrd="0" presId="urn:microsoft.com/office/officeart/2005/8/layout/hProcess6"/>
    <dgm:cxn modelId="{4E211764-2994-4569-BE8C-8FBCC042082C}" type="presParOf" srcId="{7334C0E7-0C00-47F2-A94D-416D80BD6501}" destId="{CCEC1E5A-386A-4D0B-A6AD-EC4527F6BC55}" srcOrd="7" destOrd="0" presId="urn:microsoft.com/office/officeart/2005/8/layout/hProcess6"/>
    <dgm:cxn modelId="{CD44323E-08CE-43DC-96CA-C8F61388C49B}" type="presParOf" srcId="{7334C0E7-0C00-47F2-A94D-416D80BD6501}" destId="{6CAE231D-833E-4A83-919D-4C69A80C76D3}" srcOrd="8" destOrd="0" presId="urn:microsoft.com/office/officeart/2005/8/layout/hProcess6"/>
    <dgm:cxn modelId="{E5EEFCE9-6B35-4103-9429-99747D63831A}" type="presParOf" srcId="{6CAE231D-833E-4A83-919D-4C69A80C76D3}" destId="{07A30AE7-CF09-415F-A02F-7035CA4D910D}" srcOrd="0" destOrd="0" presId="urn:microsoft.com/office/officeart/2005/8/layout/hProcess6"/>
    <dgm:cxn modelId="{5AB73263-751A-40B8-BED1-CD24492B8E21}" type="presParOf" srcId="{6CAE231D-833E-4A83-919D-4C69A80C76D3}" destId="{FA83DCC4-15B3-439F-A0AA-5965065B88D0}" srcOrd="1" destOrd="0" presId="urn:microsoft.com/office/officeart/2005/8/layout/hProcess6"/>
    <dgm:cxn modelId="{418742FE-0AE7-4CD3-A06A-0912BE127CA4}" type="presParOf" srcId="{6CAE231D-833E-4A83-919D-4C69A80C76D3}" destId="{BA5AD136-A3C9-41A0-BD3C-B172DCA7CE9F}" srcOrd="2" destOrd="0" presId="urn:microsoft.com/office/officeart/2005/8/layout/hProcess6"/>
    <dgm:cxn modelId="{74C76F35-3B13-4E07-BB72-DACF801BC5F6}" type="presParOf" srcId="{6CAE231D-833E-4A83-919D-4C69A80C76D3}" destId="{854E317C-C02C-4DB0-A963-27254E3CA195}" srcOrd="3" destOrd="0" presId="urn:microsoft.com/office/officeart/2005/8/layout/hProcess6"/>
    <dgm:cxn modelId="{605C7E08-2602-4D68-83F3-D22F5722C46C}" type="presParOf" srcId="{7334C0E7-0C00-47F2-A94D-416D80BD6501}" destId="{9C0892EE-F86B-49A9-8A5B-01D2B2C926E2}" srcOrd="9" destOrd="0" presId="urn:microsoft.com/office/officeart/2005/8/layout/hProcess6"/>
    <dgm:cxn modelId="{FC385F67-29F4-4BC4-9DED-09D62A448828}" type="presParOf" srcId="{7334C0E7-0C00-47F2-A94D-416D80BD6501}" destId="{9BEFE1C5-FC5C-44F9-B397-E7322A566C42}" srcOrd="10" destOrd="0" presId="urn:microsoft.com/office/officeart/2005/8/layout/hProcess6"/>
    <dgm:cxn modelId="{7D50CB67-D0FA-4D2B-85E1-7834E3B9708E}" type="presParOf" srcId="{9BEFE1C5-FC5C-44F9-B397-E7322A566C42}" destId="{2DA682C5-F80D-4DBC-9F41-F34711696741}" srcOrd="0" destOrd="0" presId="urn:microsoft.com/office/officeart/2005/8/layout/hProcess6"/>
    <dgm:cxn modelId="{9094B006-2C56-4B96-9340-27ECCC1176F9}" type="presParOf" srcId="{9BEFE1C5-FC5C-44F9-B397-E7322A566C42}" destId="{6171BA70-8E7E-4950-A634-703746682CDE}" srcOrd="1" destOrd="0" presId="urn:microsoft.com/office/officeart/2005/8/layout/hProcess6"/>
    <dgm:cxn modelId="{EDCC2EA2-D830-4C5D-ABE1-BAC348511BDC}" type="presParOf" srcId="{9BEFE1C5-FC5C-44F9-B397-E7322A566C42}" destId="{738B00D7-92DF-4DC9-9DA0-685F175599A9}" srcOrd="2" destOrd="0" presId="urn:microsoft.com/office/officeart/2005/8/layout/hProcess6"/>
    <dgm:cxn modelId="{1C17116D-7487-41D0-9773-9FCFCD93D55C}" type="presParOf" srcId="{9BEFE1C5-FC5C-44F9-B397-E7322A566C42}" destId="{23FB33A7-7E85-4462-A47E-BB0828425493}" srcOrd="3" destOrd="0" presId="urn:microsoft.com/office/officeart/2005/8/layout/hProcess6"/>
    <dgm:cxn modelId="{0D27CF72-F576-44D9-B335-A3B798F8BBBA}" type="presParOf" srcId="{7334C0E7-0C00-47F2-A94D-416D80BD6501}" destId="{1046D55E-C7AB-44B7-A959-A0FDAC757E27}" srcOrd="11" destOrd="0" presId="urn:microsoft.com/office/officeart/2005/8/layout/hProcess6"/>
    <dgm:cxn modelId="{E03291F2-E596-4DA0-91F1-25A883E454F0}" type="presParOf" srcId="{7334C0E7-0C00-47F2-A94D-416D80BD6501}" destId="{EE5588FF-BB54-441D-8362-63AAFCD00433}" srcOrd="12" destOrd="0" presId="urn:microsoft.com/office/officeart/2005/8/layout/hProcess6"/>
    <dgm:cxn modelId="{1ADD3437-F702-43DF-AEA6-C5ECA86307E6}" type="presParOf" srcId="{EE5588FF-BB54-441D-8362-63AAFCD00433}" destId="{DDE53F08-61E5-4BF3-8C90-BE5115C720A9}" srcOrd="0" destOrd="0" presId="urn:microsoft.com/office/officeart/2005/8/layout/hProcess6"/>
    <dgm:cxn modelId="{3CB49C33-E611-43B6-B13B-EEDA8E8F82F7}" type="presParOf" srcId="{EE5588FF-BB54-441D-8362-63AAFCD00433}" destId="{9B49DC0B-F9BD-4B4C-BEC3-ADC6A008B20F}" srcOrd="1" destOrd="0" presId="urn:microsoft.com/office/officeart/2005/8/layout/hProcess6"/>
    <dgm:cxn modelId="{C12AFEA1-D729-4C4A-B9B1-33C6566D87FA}" type="presParOf" srcId="{EE5588FF-BB54-441D-8362-63AAFCD00433}" destId="{DA30D3DB-88A0-4F24-9832-F8450C8B8D3D}" srcOrd="2" destOrd="0" presId="urn:microsoft.com/office/officeart/2005/8/layout/hProcess6"/>
    <dgm:cxn modelId="{81A8F8B5-4F7B-4C22-98E0-88DE4CB79753}" type="presParOf" srcId="{EE5588FF-BB54-441D-8362-63AAFCD00433}" destId="{7DACDDD2-244F-4D11-A726-B9EE0100E49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FD832-E480-4071-A140-40DC9EF86C75}">
      <dsp:nvSpPr>
        <dsp:cNvPr id="0" name=""/>
        <dsp:cNvSpPr/>
      </dsp:nvSpPr>
      <dsp:spPr>
        <a:xfrm>
          <a:off x="237436" y="2240630"/>
          <a:ext cx="946792" cy="82761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Less than 50</a:t>
          </a:r>
        </a:p>
      </dsp:txBody>
      <dsp:txXfrm>
        <a:off x="474134" y="2364772"/>
        <a:ext cx="461561" cy="579331"/>
      </dsp:txXfrm>
    </dsp:sp>
    <dsp:sp modelId="{F54B088C-7E18-4C6C-ACFF-D528328CF236}">
      <dsp:nvSpPr>
        <dsp:cNvPr id="0" name=""/>
        <dsp:cNvSpPr/>
      </dsp:nvSpPr>
      <dsp:spPr>
        <a:xfrm>
          <a:off x="738" y="2417739"/>
          <a:ext cx="473396" cy="473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2011</a:t>
          </a:r>
        </a:p>
      </dsp:txBody>
      <dsp:txXfrm>
        <a:off x="70065" y="2487066"/>
        <a:ext cx="334742" cy="334742"/>
      </dsp:txXfrm>
    </dsp:sp>
    <dsp:sp modelId="{E299CCAA-481A-43C8-B916-B24F2F8632E2}">
      <dsp:nvSpPr>
        <dsp:cNvPr id="0" name=""/>
        <dsp:cNvSpPr/>
      </dsp:nvSpPr>
      <dsp:spPr>
        <a:xfrm>
          <a:off x="1480101" y="2240630"/>
          <a:ext cx="946792" cy="82761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50</a:t>
          </a:r>
        </a:p>
      </dsp:txBody>
      <dsp:txXfrm>
        <a:off x="1716800" y="2364772"/>
        <a:ext cx="461561" cy="579331"/>
      </dsp:txXfrm>
    </dsp:sp>
    <dsp:sp modelId="{AA5271F0-8297-4832-948D-FE6E8AE266B9}">
      <dsp:nvSpPr>
        <dsp:cNvPr id="0" name=""/>
        <dsp:cNvSpPr/>
      </dsp:nvSpPr>
      <dsp:spPr>
        <a:xfrm>
          <a:off x="1243403" y="2417739"/>
          <a:ext cx="473396" cy="473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2012</a:t>
          </a:r>
        </a:p>
      </dsp:txBody>
      <dsp:txXfrm>
        <a:off x="1312730" y="2487066"/>
        <a:ext cx="334742" cy="334742"/>
      </dsp:txXfrm>
    </dsp:sp>
    <dsp:sp modelId="{615504E1-8B6D-4928-9598-D44820A61CAA}">
      <dsp:nvSpPr>
        <dsp:cNvPr id="0" name=""/>
        <dsp:cNvSpPr/>
      </dsp:nvSpPr>
      <dsp:spPr>
        <a:xfrm>
          <a:off x="2722767" y="2240630"/>
          <a:ext cx="946792" cy="82761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100</a:t>
          </a:r>
        </a:p>
      </dsp:txBody>
      <dsp:txXfrm>
        <a:off x="2959465" y="2364772"/>
        <a:ext cx="461561" cy="579331"/>
      </dsp:txXfrm>
    </dsp:sp>
    <dsp:sp modelId="{9B3BF648-FD7C-4B35-9A93-6844A930D808}">
      <dsp:nvSpPr>
        <dsp:cNvPr id="0" name=""/>
        <dsp:cNvSpPr/>
      </dsp:nvSpPr>
      <dsp:spPr>
        <a:xfrm>
          <a:off x="2486069" y="2417739"/>
          <a:ext cx="473396" cy="473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2013</a:t>
          </a:r>
        </a:p>
      </dsp:txBody>
      <dsp:txXfrm>
        <a:off x="2555396" y="2487066"/>
        <a:ext cx="334742" cy="334742"/>
      </dsp:txXfrm>
    </dsp:sp>
    <dsp:sp modelId="{6C11CC20-A4C4-4390-9411-5A61122C89EB}">
      <dsp:nvSpPr>
        <dsp:cNvPr id="0" name=""/>
        <dsp:cNvSpPr/>
      </dsp:nvSpPr>
      <dsp:spPr>
        <a:xfrm>
          <a:off x="3965432" y="2240630"/>
          <a:ext cx="946792" cy="82761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100</a:t>
          </a:r>
        </a:p>
      </dsp:txBody>
      <dsp:txXfrm>
        <a:off x="4202130" y="2364772"/>
        <a:ext cx="461561" cy="579331"/>
      </dsp:txXfrm>
    </dsp:sp>
    <dsp:sp modelId="{22F4F62E-067E-4B2C-8151-57CB80B75A9B}">
      <dsp:nvSpPr>
        <dsp:cNvPr id="0" name=""/>
        <dsp:cNvSpPr/>
      </dsp:nvSpPr>
      <dsp:spPr>
        <a:xfrm>
          <a:off x="3728734" y="2417739"/>
          <a:ext cx="473396" cy="473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2014</a:t>
          </a:r>
        </a:p>
      </dsp:txBody>
      <dsp:txXfrm>
        <a:off x="3798061" y="2487066"/>
        <a:ext cx="334742" cy="334742"/>
      </dsp:txXfrm>
    </dsp:sp>
    <dsp:sp modelId="{FA83DCC4-15B3-439F-A0AA-5965065B88D0}">
      <dsp:nvSpPr>
        <dsp:cNvPr id="0" name=""/>
        <dsp:cNvSpPr/>
      </dsp:nvSpPr>
      <dsp:spPr>
        <a:xfrm>
          <a:off x="5208098" y="2240630"/>
          <a:ext cx="946792" cy="82761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160</a:t>
          </a:r>
        </a:p>
      </dsp:txBody>
      <dsp:txXfrm>
        <a:off x="5444796" y="2364772"/>
        <a:ext cx="461561" cy="579331"/>
      </dsp:txXfrm>
    </dsp:sp>
    <dsp:sp modelId="{854E317C-C02C-4DB0-A963-27254E3CA195}">
      <dsp:nvSpPr>
        <dsp:cNvPr id="0" name=""/>
        <dsp:cNvSpPr/>
      </dsp:nvSpPr>
      <dsp:spPr>
        <a:xfrm>
          <a:off x="4971399" y="2417739"/>
          <a:ext cx="473396" cy="473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2015</a:t>
          </a:r>
        </a:p>
      </dsp:txBody>
      <dsp:txXfrm>
        <a:off x="5040726" y="2487066"/>
        <a:ext cx="334742" cy="334742"/>
      </dsp:txXfrm>
    </dsp:sp>
    <dsp:sp modelId="{6171BA70-8E7E-4950-A634-703746682CDE}">
      <dsp:nvSpPr>
        <dsp:cNvPr id="0" name=""/>
        <dsp:cNvSpPr/>
      </dsp:nvSpPr>
      <dsp:spPr>
        <a:xfrm>
          <a:off x="6450763" y="2240630"/>
          <a:ext cx="946792" cy="82761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200</a:t>
          </a:r>
        </a:p>
      </dsp:txBody>
      <dsp:txXfrm>
        <a:off x="6687461" y="2364772"/>
        <a:ext cx="461561" cy="579331"/>
      </dsp:txXfrm>
    </dsp:sp>
    <dsp:sp modelId="{23FB33A7-7E85-4462-A47E-BB0828425493}">
      <dsp:nvSpPr>
        <dsp:cNvPr id="0" name=""/>
        <dsp:cNvSpPr/>
      </dsp:nvSpPr>
      <dsp:spPr>
        <a:xfrm>
          <a:off x="6214065" y="2417739"/>
          <a:ext cx="473396" cy="473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2016</a:t>
          </a:r>
        </a:p>
      </dsp:txBody>
      <dsp:txXfrm>
        <a:off x="6283392" y="2487066"/>
        <a:ext cx="334742" cy="334742"/>
      </dsp:txXfrm>
    </dsp:sp>
    <dsp:sp modelId="{9B49DC0B-F9BD-4B4C-BEC3-ADC6A008B20F}">
      <dsp:nvSpPr>
        <dsp:cNvPr id="0" name=""/>
        <dsp:cNvSpPr/>
      </dsp:nvSpPr>
      <dsp:spPr>
        <a:xfrm>
          <a:off x="7693428" y="2240630"/>
          <a:ext cx="946792" cy="82761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300</a:t>
          </a:r>
        </a:p>
      </dsp:txBody>
      <dsp:txXfrm>
        <a:off x="7930127" y="2364772"/>
        <a:ext cx="461561" cy="579331"/>
      </dsp:txXfrm>
    </dsp:sp>
    <dsp:sp modelId="{7DACDDD2-244F-4D11-A726-B9EE0100E495}">
      <dsp:nvSpPr>
        <dsp:cNvPr id="0" name=""/>
        <dsp:cNvSpPr/>
      </dsp:nvSpPr>
      <dsp:spPr>
        <a:xfrm>
          <a:off x="7456730" y="2417739"/>
          <a:ext cx="473396" cy="473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2017</a:t>
          </a:r>
        </a:p>
      </dsp:txBody>
      <dsp:txXfrm>
        <a:off x="7526057" y="2487066"/>
        <a:ext cx="334742" cy="334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27018-DF8C-486D-88BF-77A7D2A8302D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3F363-841A-44C2-B5A6-7116DB0B6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Stakeholder engagement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1244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Egs</a:t>
            </a:r>
            <a:r>
              <a:rPr lang="en-GB" dirty="0"/>
              <a:t> of orgs participating</a:t>
            </a:r>
          </a:p>
        </p:txBody>
      </p:sp>
    </p:spTree>
    <p:extLst>
      <p:ext uri="{BB962C8B-B14F-4D97-AF65-F5344CB8AC3E}">
        <p14:creationId xmlns:p14="http://schemas.microsoft.com/office/powerpoint/2010/main" val="376619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0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9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85800" y="5"/>
            <a:ext cx="7772400" cy="3509963"/>
          </a:xfrm>
          <a:prstGeom prst="rect">
            <a:avLst/>
          </a:prstGeom>
        </p:spPr>
        <p:txBody>
          <a:bodyPr anchor="b"/>
          <a:lstStyle>
            <a:lvl1pPr algn="r">
              <a:defRPr sz="4500">
                <a:solidFill>
                  <a:srgbClr val="000000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half" idx="1"/>
          </p:nvPr>
        </p:nvSpPr>
        <p:spPr>
          <a:xfrm>
            <a:off x="1143000" y="3602038"/>
            <a:ext cx="6858000" cy="32559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874" algn="ctr">
              <a:buSzTx/>
              <a:buFontTx/>
              <a:buNone/>
              <a:defRPr sz="1800"/>
            </a:lvl2pPr>
            <a:lvl3pPr marL="0" indent="685748" algn="ctr">
              <a:buSzTx/>
              <a:buFontTx/>
              <a:buNone/>
              <a:defRPr sz="1800"/>
            </a:lvl3pPr>
            <a:lvl4pPr marL="0" indent="1028623" algn="ctr">
              <a:buSzTx/>
              <a:buFontTx/>
              <a:buNone/>
              <a:defRPr sz="1800"/>
            </a:lvl4pPr>
            <a:lvl5pPr marL="0" indent="1371496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6457950" y="6437206"/>
            <a:ext cx="2057400" cy="2034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" name="Picture 2" descr="G:\Public Affairs\Self care forum\Logos\Self Care Forum Logo Name and Strap 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903" y="385763"/>
            <a:ext cx="4145950" cy="81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60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641-39DA-428A-9F32-E4171C72886C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1D2-6578-47D5-956A-E3D0DC56A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50334" y="666234"/>
            <a:ext cx="8813800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28650" y="249611"/>
            <a:ext cx="7886700" cy="13089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19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28650" y="1558591"/>
            <a:ext cx="7886700" cy="52994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0489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" y="1463279"/>
            <a:ext cx="8229600" cy="4525962"/>
          </a:xfrm>
        </p:spPr>
        <p:txBody>
          <a:bodyPr/>
          <a:lstStyle>
            <a:lvl1pPr marL="365125" indent="-255588">
              <a:buFontTx/>
              <a:buBlip>
                <a:blip r:embed="rId2"/>
              </a:buBlip>
              <a:defRPr/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5775" y="430213"/>
            <a:ext cx="8229600" cy="1143000"/>
          </a:xfrm>
        </p:spPr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2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0929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82941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0929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6344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0929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8749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9683" y="6356351"/>
            <a:ext cx="2057400" cy="365125"/>
          </a:xfrm>
        </p:spPr>
        <p:txBody>
          <a:bodyPr/>
          <a:lstStyle/>
          <a:p>
            <a:fld id="{78B971D2-6578-47D5-956A-E3D0DC56A3D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8284" y="432044"/>
            <a:ext cx="87966" cy="853831"/>
          </a:xfrm>
          <a:prstGeom prst="rect">
            <a:avLst/>
          </a:prstGeom>
          <a:solidFill>
            <a:srgbClr val="FF33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13004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56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8650" y="447995"/>
            <a:ext cx="121107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28650" y="1285875"/>
            <a:ext cx="121107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G:\Public Affairs\Self care forum\Logos\Self Care Forum Logo Name and Strap 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284" y="6119637"/>
            <a:ext cx="2345391" cy="45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2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23890" y="5"/>
            <a:ext cx="7886701" cy="4252065"/>
          </a:xfrm>
          <a:prstGeom prst="rect">
            <a:avLst/>
          </a:prstGeom>
        </p:spPr>
        <p:txBody>
          <a:bodyPr anchor="b"/>
          <a:lstStyle>
            <a:lvl1pPr algn="r">
              <a:defRPr sz="4500">
                <a:solidFill>
                  <a:srgbClr val="000000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half" idx="1"/>
          </p:nvPr>
        </p:nvSpPr>
        <p:spPr>
          <a:xfrm>
            <a:off x="623890" y="4694078"/>
            <a:ext cx="7886701" cy="2163927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1800"/>
            </a:lvl1pPr>
            <a:lvl2pPr marL="0" indent="342874" algn="r">
              <a:buSzTx/>
              <a:buFontTx/>
              <a:buNone/>
              <a:defRPr sz="1800"/>
            </a:lvl2pPr>
            <a:lvl3pPr marL="0" indent="685748" algn="r">
              <a:buSzTx/>
              <a:buFontTx/>
              <a:buNone/>
              <a:defRPr sz="1800"/>
            </a:lvl3pPr>
            <a:lvl4pPr marL="0" indent="1028623" algn="r">
              <a:buSzTx/>
              <a:buFontTx/>
              <a:buNone/>
              <a:defRPr sz="1800"/>
            </a:lvl4pPr>
            <a:lvl5pPr marL="0" indent="1371496" algn="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6457950" y="6437206"/>
            <a:ext cx="2057400" cy="2034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4476700"/>
            <a:ext cx="9144000" cy="112769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34289" rIns="3428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135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pic>
        <p:nvPicPr>
          <p:cNvPr id="7" name="Picture 2" descr="G:\Public Affairs\Self care forum\Logos\Self Care Forum Logo Name and Strap Lin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0338" y="5897880"/>
            <a:ext cx="3277376" cy="641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5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641-39DA-428A-9F32-E4171C72886C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1D2-6578-47D5-956A-E3D0DC56A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3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641-39DA-428A-9F32-E4171C72886C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1D2-6578-47D5-956A-E3D0DC56A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7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641-39DA-428A-9F32-E4171C72886C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1D2-6578-47D5-956A-E3D0DC56A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4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641-39DA-428A-9F32-E4171C72886C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1D2-6578-47D5-956A-E3D0DC56A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8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641-39DA-428A-9F32-E4171C72886C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1D2-6578-47D5-956A-E3D0DC56A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5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723" y="182605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525" y="4180682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6641-39DA-428A-9F32-E4171C72886C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71D2-6578-47D5-956A-E3D0DC56A3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450" y="2301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00CF-DACE-4938-8345-D57B9F6EBAA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9A72-5AE6-4F18-8F6C-A18E1AE343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388284" y="432044"/>
            <a:ext cx="87966" cy="853831"/>
          </a:xfrm>
          <a:prstGeom prst="rect">
            <a:avLst/>
          </a:prstGeom>
          <a:solidFill>
            <a:srgbClr val="FF33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13004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56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447995"/>
            <a:ext cx="121107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28650" y="1285875"/>
            <a:ext cx="1211072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75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  <p:sldLayoutId id="2147483679" r:id="rId12"/>
    <p:sldLayoutId id="2147483686" r:id="rId13"/>
    <p:sldLayoutId id="2147483687" r:id="rId14"/>
    <p:sldLayoutId id="214748368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lfcareforum.org/wp-content/uploads/2013/04/7-Cough.pdf" TargetMode="External"/><Relationship Id="rId13" Type="http://schemas.openxmlformats.org/officeDocument/2006/relationships/hyperlink" Target="http://www.selfcareforum.org/wp-content/uploads/2013/03/20131030-SCF-Fact-Sheet-No-12-Common-Cold-v1-final.pdf" TargetMode="External"/><Relationship Id="rId3" Type="http://schemas.openxmlformats.org/officeDocument/2006/relationships/hyperlink" Target="http://www.selfcareforum.org/wp-content/uploads/2013/04/2-Eczema.pdf" TargetMode="External"/><Relationship Id="rId7" Type="http://schemas.openxmlformats.org/officeDocument/2006/relationships/hyperlink" Target="http://www.selfcareforum.org/wp-content/uploads/2013/04/6-Headache.pdf" TargetMode="External"/><Relationship Id="rId12" Type="http://schemas.openxmlformats.org/officeDocument/2006/relationships/hyperlink" Target="http://www.selfcareforum.org/wp-content/uploads/2013/03/20131030-SCF-Fact-Sheet-No-11-Otitis-Media-v1-final.pdf" TargetMode="External"/><Relationship Id="rId17" Type="http://schemas.openxmlformats.org/officeDocument/2006/relationships/image" Target="../media/image35.png"/><Relationship Id="rId2" Type="http://schemas.openxmlformats.org/officeDocument/2006/relationships/hyperlink" Target="http://dev.selfcareforum.org/wp-content/uploads/2013/03/170509-SCF-Fact-Sheet-No-1-Back-Pain-v101.pdf" TargetMode="Externa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selfcareforum.org/wp-content/uploads/2013/04/5-Constipation.pdf" TargetMode="External"/><Relationship Id="rId11" Type="http://schemas.openxmlformats.org/officeDocument/2006/relationships/hyperlink" Target="http://www.selfcareforum.org/wp-content/uploads/2013/04/10-Sore-Throat.pdf" TargetMode="External"/><Relationship Id="rId5" Type="http://schemas.openxmlformats.org/officeDocument/2006/relationships/hyperlink" Target="http://www.selfcareforum.org/wp-content/uploads/2013/12/4-Fever-in-Children.pdf" TargetMode="External"/><Relationship Id="rId15" Type="http://schemas.openxmlformats.org/officeDocument/2006/relationships/hyperlink" Target="http://www.selfcareforum.org/wp-content/uploads/2014/12/14-LUTSmen.pdf" TargetMode="External"/><Relationship Id="rId10" Type="http://schemas.openxmlformats.org/officeDocument/2006/relationships/hyperlink" Target="http://www.selfcareforum.org/wp-content/uploads/2013/04/9-Sprains-and-strains.pdf" TargetMode="External"/><Relationship Id="rId4" Type="http://schemas.openxmlformats.org/officeDocument/2006/relationships/hyperlink" Target="http://www.selfcareforum.org/wp-content/uploads/2013/04/3-Heartburn-and-indigestion.pdf" TargetMode="External"/><Relationship Id="rId9" Type="http://schemas.openxmlformats.org/officeDocument/2006/relationships/hyperlink" Target="http://www.selfcareforum.org/wp-content/uploads/2013/04/8-Acne.pdf" TargetMode="External"/><Relationship Id="rId14" Type="http://schemas.openxmlformats.org/officeDocument/2006/relationships/hyperlink" Target="http://www.selfcareforum.org/wp-content/uploads/2013/03/20131030-SCF-Fact-Sheet-No-13-Sinusitis-v1-final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3.JP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88523" y="1681164"/>
            <a:ext cx="7216938" cy="453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+mn-lt"/>
              </a:rPr>
              <a:t>Support for self care, and e-learning for pharmacy professionals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9137" y="1785939"/>
            <a:ext cx="142434" cy="3269238"/>
          </a:xfrm>
          <a:prstGeom prst="rect">
            <a:avLst/>
          </a:prstGeom>
          <a:solidFill>
            <a:srgbClr val="FF33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13004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56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G:\Public Affairs\Self care forum\Logos\Self Care Forum Logo Name and Strap 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835" y="125847"/>
            <a:ext cx="3464543" cy="67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D5D32E2-1E67-4851-B8C0-7F2D0B5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53" y="4713010"/>
            <a:ext cx="2862835" cy="207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C39456-46E2-4EBF-B488-FBE1B259DC53}"/>
              </a:ext>
            </a:extLst>
          </p:cNvPr>
          <p:cNvSpPr txBox="1"/>
          <p:nvPr/>
        </p:nvSpPr>
        <p:spPr>
          <a:xfrm>
            <a:off x="3599378" y="4598504"/>
            <a:ext cx="4205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Rob Darracott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Self Care Forum Board</a:t>
            </a:r>
          </a:p>
        </p:txBody>
      </p:sp>
    </p:spTree>
    <p:extLst>
      <p:ext uri="{BB962C8B-B14F-4D97-AF65-F5344CB8AC3E}">
        <p14:creationId xmlns:p14="http://schemas.microsoft.com/office/powerpoint/2010/main" val="291849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Why now?</a:t>
            </a:r>
          </a:p>
        </p:txBody>
      </p:sp>
    </p:spTree>
    <p:extLst>
      <p:ext uri="{BB962C8B-B14F-4D97-AF65-F5344CB8AC3E}">
        <p14:creationId xmlns:p14="http://schemas.microsoft.com/office/powerpoint/2010/main" val="414552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6182"/>
            <a:ext cx="7886700" cy="758096"/>
          </a:xfrm>
        </p:spPr>
        <p:txBody>
          <a:bodyPr/>
          <a:lstStyle/>
          <a:p>
            <a:r>
              <a:rPr lang="en-GB" dirty="0"/>
              <a:t>Everybody’s Googling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3" y="2371725"/>
            <a:ext cx="8985093" cy="31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3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20" y="577602"/>
            <a:ext cx="7886700" cy="734363"/>
          </a:xfrm>
        </p:spPr>
        <p:txBody>
          <a:bodyPr/>
          <a:lstStyle/>
          <a:p>
            <a:r>
              <a:rPr lang="en-GB" dirty="0"/>
              <a:t>Academics have recognised 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09" y="6490048"/>
            <a:ext cx="6733062" cy="3679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en-GB" sz="1969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2017: Self Care Academic Research Unit, Imperial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4689" y="1564200"/>
            <a:ext cx="6411798" cy="43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65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724"/>
            <a:ext cx="7886700" cy="744302"/>
          </a:xfrm>
        </p:spPr>
        <p:txBody>
          <a:bodyPr/>
          <a:lstStyle/>
          <a:p>
            <a:r>
              <a:rPr lang="en-GB" dirty="0"/>
              <a:t>Why change what we are doing?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infantilises informed patients</a:t>
            </a:r>
          </a:p>
          <a:p>
            <a:r>
              <a:rPr lang="en-GB" dirty="0"/>
              <a:t>It encourages poor medicine</a:t>
            </a:r>
          </a:p>
          <a:p>
            <a:r>
              <a:rPr lang="en-GB" dirty="0"/>
              <a:t>Prescribing medication encourages dependence</a:t>
            </a:r>
          </a:p>
          <a:p>
            <a:r>
              <a:rPr lang="en-GB" dirty="0"/>
              <a:t>It’s unnecessary</a:t>
            </a:r>
          </a:p>
          <a:p>
            <a:r>
              <a:rPr lang="en-GB" dirty="0"/>
              <a:t>It’s costly </a:t>
            </a:r>
          </a:p>
          <a:p>
            <a:pPr marL="0" indent="0">
              <a:buNone/>
            </a:pPr>
            <a:r>
              <a:rPr lang="en-GB" dirty="0"/>
              <a:t>	appointments</a:t>
            </a:r>
          </a:p>
          <a:p>
            <a:pPr marL="0" indent="0">
              <a:buNone/>
            </a:pPr>
            <a:r>
              <a:rPr lang="en-GB" dirty="0"/>
              <a:t>	attendances at A &amp; 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7330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08" y="1506346"/>
            <a:ext cx="8856984" cy="452596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GB" sz="2800" dirty="0"/>
              <a:t>Builds confidence and resilience 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Gives people control over their own health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Helps people live longer, healthily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Reduces people’s time spent in health-care settings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Reduces time off work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Increases people’s confidence to have a shared decision making conversation with health professionals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D78B77C-A19F-4FD9-8A1C-76ECB7BD18FB}"/>
              </a:ext>
            </a:extLst>
          </p:cNvPr>
          <p:cNvSpPr txBox="1">
            <a:spLocks/>
          </p:cNvSpPr>
          <p:nvPr/>
        </p:nvSpPr>
        <p:spPr>
          <a:xfrm>
            <a:off x="628650" y="557724"/>
            <a:ext cx="7886700" cy="744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9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Why is self care good for people?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47646A35-9284-42B6-B493-6EF7DEBEC935}"/>
              </a:ext>
            </a:extLst>
          </p:cNvPr>
          <p:cNvSpPr/>
          <p:nvPr/>
        </p:nvSpPr>
        <p:spPr>
          <a:xfrm>
            <a:off x="628650" y="5022575"/>
            <a:ext cx="7886700" cy="143123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Self Care does not mean no care</a:t>
            </a:r>
          </a:p>
        </p:txBody>
      </p:sp>
    </p:spTree>
    <p:extLst>
      <p:ext uri="{BB962C8B-B14F-4D97-AF65-F5344CB8AC3E}">
        <p14:creationId xmlns:p14="http://schemas.microsoft.com/office/powerpoint/2010/main" val="15873251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699" y="667623"/>
            <a:ext cx="3095180" cy="1812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372" y="2893301"/>
            <a:ext cx="3056164" cy="2182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" y="123418"/>
            <a:ext cx="2276575" cy="3203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48" y="3429000"/>
            <a:ext cx="4872678" cy="303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05" y="248401"/>
            <a:ext cx="7886700" cy="1308980"/>
          </a:xfrm>
        </p:spPr>
        <p:txBody>
          <a:bodyPr/>
          <a:lstStyle/>
          <a:p>
            <a:r>
              <a:rPr lang="en-GB" dirty="0"/>
              <a:t>OTC Consultations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702" y="1513899"/>
            <a:ext cx="3204668" cy="450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82" y="1513899"/>
            <a:ext cx="3228930" cy="45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455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76" y="597481"/>
            <a:ext cx="7886700" cy="714484"/>
          </a:xfrm>
        </p:spPr>
        <p:txBody>
          <a:bodyPr/>
          <a:lstStyle/>
          <a:p>
            <a:r>
              <a:rPr lang="en-GB" dirty="0"/>
              <a:t>2017 Self Care Nation, PAGB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13" y="1462729"/>
            <a:ext cx="7286625" cy="5337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76" y="4090289"/>
            <a:ext cx="4596020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2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66526"/>
            <a:ext cx="8243933" cy="549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672891"/>
            <a:ext cx="2020703" cy="45046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33C85D-7FA9-411F-9689-529FAB3A2A6A}"/>
              </a:ext>
            </a:extLst>
          </p:cNvPr>
          <p:cNvSpPr txBox="1">
            <a:spLocks/>
          </p:cNvSpPr>
          <p:nvPr/>
        </p:nvSpPr>
        <p:spPr>
          <a:xfrm>
            <a:off x="559076" y="597481"/>
            <a:ext cx="7886700" cy="714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9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2017 Self Care Nation, PAGB</a:t>
            </a:r>
          </a:p>
        </p:txBody>
      </p:sp>
    </p:spTree>
    <p:extLst>
      <p:ext uri="{BB962C8B-B14F-4D97-AF65-F5344CB8AC3E}">
        <p14:creationId xmlns:p14="http://schemas.microsoft.com/office/powerpoint/2010/main" val="250504629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02" y="628649"/>
            <a:ext cx="7048536" cy="5424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5389"/>
            <a:ext cx="9144000" cy="90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The Self Care Forum</a:t>
            </a:r>
          </a:p>
        </p:txBody>
      </p:sp>
    </p:spTree>
    <p:extLst>
      <p:ext uri="{BB962C8B-B14F-4D97-AF65-F5344CB8AC3E}">
        <p14:creationId xmlns:p14="http://schemas.microsoft.com/office/powerpoint/2010/main" val="390625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3. GP consultations for home treatable conditions?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25773"/>
      </p:ext>
    </p:extLst>
  </p:cSld>
  <p:clrMapOvr>
    <a:masterClrMapping/>
  </p:clrMapOvr>
  <p:transition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20" y="567663"/>
            <a:ext cx="7886700" cy="714485"/>
          </a:xfrm>
        </p:spPr>
        <p:txBody>
          <a:bodyPr/>
          <a:lstStyle/>
          <a:p>
            <a:r>
              <a:rPr lang="en-GB" dirty="0"/>
              <a:t>Why do people attend?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Because they feel unwell</a:t>
            </a:r>
          </a:p>
          <a:p>
            <a:r>
              <a:rPr lang="en-GB" dirty="0"/>
              <a:t>Because they are worried they are developing something worse</a:t>
            </a:r>
          </a:p>
          <a:p>
            <a:r>
              <a:rPr lang="en-GB" dirty="0"/>
              <a:t>Because that’s what they did last time</a:t>
            </a:r>
          </a:p>
          <a:p>
            <a:r>
              <a:rPr lang="en-GB" dirty="0"/>
              <a:t>Because someone else says they should</a:t>
            </a:r>
          </a:p>
          <a:p>
            <a:endParaRPr lang="en-GB" dirty="0"/>
          </a:p>
          <a:p>
            <a:r>
              <a:rPr lang="en-GB" dirty="0"/>
              <a:t>For reassurance</a:t>
            </a:r>
          </a:p>
          <a:p>
            <a:r>
              <a:rPr lang="en-GB" dirty="0"/>
              <a:t>For succour</a:t>
            </a:r>
          </a:p>
          <a:p>
            <a:r>
              <a:rPr lang="en-GB" dirty="0"/>
              <a:t>For treatment if appropriate</a:t>
            </a:r>
          </a:p>
        </p:txBody>
      </p:sp>
    </p:spTree>
    <p:extLst>
      <p:ext uri="{BB962C8B-B14F-4D97-AF65-F5344CB8AC3E}">
        <p14:creationId xmlns:p14="http://schemas.microsoft.com/office/powerpoint/2010/main" val="132990975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293597"/>
            <a:ext cx="8007390" cy="61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9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323850" y="325774"/>
            <a:ext cx="3825875" cy="409642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hangingPunct="1"/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</a:rPr>
              <a:t>Symptoms experienced over a 2 week period</a:t>
            </a:r>
            <a:br>
              <a:rPr lang="en-GB" alt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alt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en-US" sz="2000" dirty="0">
                <a:solidFill>
                  <a:schemeClr val="accent1">
                    <a:lumMod val="50000"/>
                  </a:schemeClr>
                </a:solidFill>
              </a:rPr>
              <a:t>75% had 1-22 symptoms</a:t>
            </a:r>
            <a:br>
              <a:rPr lang="en-GB" alt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en-US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alt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en-US" sz="2000" dirty="0">
                <a:solidFill>
                  <a:schemeClr val="accent1">
                    <a:lumMod val="50000"/>
                  </a:schemeClr>
                </a:solidFill>
              </a:rPr>
              <a:t>40m in England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9620"/>
              </p:ext>
            </p:extLst>
          </p:nvPr>
        </p:nvGraphicFramePr>
        <p:xfrm>
          <a:off x="4248150" y="157680"/>
          <a:ext cx="4572000" cy="6542640"/>
        </p:xfrm>
        <a:graphic>
          <a:graphicData uri="http://schemas.openxmlformats.org/drawingml/2006/table">
            <a:tbl>
              <a:tblPr/>
              <a:tblGrid>
                <a:gridCol w="3210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1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160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Feeling tired/run down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Headaches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Joint pain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Back pain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Difficulty sleeping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Sore throat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Nervousness/anxiety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Indigestion/heartburn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Cough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Cold or flu symptoms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Feeling depressed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Stomach/abdominal pain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Diarrhoea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Nausea/feeling sick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Constipation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Dizziness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Shortness of breath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Wheezy chest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Loss of appetite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Chest pain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Vomiting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Blood in stool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Unintentional weight loss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Fainting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4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Coughing up blood 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00" marR="7800" marT="7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10296" name="Rectangle 3"/>
          <p:cNvSpPr>
            <a:spLocks noChangeArrowheads="1"/>
          </p:cNvSpPr>
          <p:nvPr/>
        </p:nvSpPr>
        <p:spPr bwMode="auto">
          <a:xfrm>
            <a:off x="323850" y="5516563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/>
              <a:t>Ascertaining the size of the</a:t>
            </a:r>
          </a:p>
          <a:p>
            <a:pPr eaLnBrk="1" hangingPunct="1"/>
            <a:r>
              <a:rPr lang="en-US" altLang="en-US" sz="1200" b="1" dirty="0"/>
              <a:t>symptom iceberg in a UK-wide</a:t>
            </a:r>
          </a:p>
          <a:p>
            <a:pPr eaLnBrk="1" hangingPunct="1"/>
            <a:r>
              <a:rPr lang="en-US" altLang="en-US" sz="1200" b="1" dirty="0"/>
              <a:t>community-based survey</a:t>
            </a:r>
          </a:p>
          <a:p>
            <a:pPr eaLnBrk="1" hangingPunct="1"/>
            <a:r>
              <a:rPr lang="en-US" altLang="en-US" sz="1200" i="1" dirty="0"/>
              <a:t>Philip C Hannaford, Anne </a:t>
            </a:r>
            <a:r>
              <a:rPr lang="en-US" altLang="en-US" sz="1200" i="1" dirty="0" err="1"/>
              <a:t>McAteer</a:t>
            </a:r>
            <a:r>
              <a:rPr lang="en-US" altLang="en-US" sz="1200" i="1" dirty="0"/>
              <a:t> and Alison M Elliott</a:t>
            </a:r>
          </a:p>
          <a:p>
            <a:pPr eaLnBrk="1" hangingPunct="1"/>
            <a:r>
              <a:rPr lang="en-US" altLang="en-US" sz="1200" b="1" dirty="0"/>
              <a:t>British Journal of General Practice, </a:t>
            </a:r>
            <a:r>
              <a:rPr lang="en-US" altLang="en-US" sz="1200" b="1" i="1" dirty="0"/>
              <a:t>January 2011</a:t>
            </a:r>
          </a:p>
        </p:txBody>
      </p:sp>
    </p:spTree>
    <p:extLst>
      <p:ext uri="{BB962C8B-B14F-4D97-AF65-F5344CB8AC3E}">
        <p14:creationId xmlns:p14="http://schemas.microsoft.com/office/powerpoint/2010/main" val="344285825"/>
      </p:ext>
    </p:extLst>
  </p:cSld>
  <p:clrMapOvr>
    <a:masterClrMapping/>
  </p:clrMapOvr>
  <p:transition advTm="6214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8050" y="-142812"/>
            <a:ext cx="10383591" cy="69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5409" y="-142875"/>
            <a:ext cx="10389997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6393" y="3653993"/>
            <a:ext cx="2682102" cy="111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Do </a:t>
            </a:r>
          </a:p>
          <a:p>
            <a:pPr algn="ctr" eaLnBrk="1" hangingPunct="1">
              <a:defRPr/>
            </a:pPr>
            <a:r>
              <a:rPr lang="en-GB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Nothing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059" y="2201678"/>
            <a:ext cx="2816651" cy="475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OTC Medicine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3021" y="2123472"/>
            <a:ext cx="1005419" cy="729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000" b="1" dirty="0">
                <a:solidFill>
                  <a:srgbClr val="FFCC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Talk to friend</a:t>
            </a:r>
            <a:endParaRPr lang="en-US" sz="2000" b="1" dirty="0">
              <a:solidFill>
                <a:srgbClr val="FFCC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326" y="904691"/>
            <a:ext cx="938884" cy="475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GP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778" y="795867"/>
            <a:ext cx="173964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GB" sz="1969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Pharm</a:t>
            </a:r>
            <a:r>
              <a:rPr lang="en-GB" sz="225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acist</a:t>
            </a:r>
            <a:endParaRPr lang="en-US" sz="225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19369" y="1113792"/>
            <a:ext cx="3085749" cy="808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GB" sz="225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Complementary Medicine</a:t>
            </a:r>
            <a:endParaRPr lang="en-US" sz="225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90804" y="405123"/>
            <a:ext cx="3084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GB" sz="2400" b="1" dirty="0">
                <a:solidFill>
                  <a:srgbClr val="FFCC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NHS Direct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90804" y="66742"/>
            <a:ext cx="3084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Nurse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16" name="Straight Connector 15"/>
          <p:cNvCxnSpPr>
            <a:stCxn id="12" idx="3"/>
          </p:cNvCxnSpPr>
          <p:nvPr/>
        </p:nvCxnSpPr>
        <p:spPr>
          <a:xfrm>
            <a:off x="2693466" y="297575"/>
            <a:ext cx="1172098" cy="688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</p:cNvCxnSpPr>
          <p:nvPr/>
        </p:nvCxnSpPr>
        <p:spPr>
          <a:xfrm>
            <a:off x="2693466" y="635956"/>
            <a:ext cx="884760" cy="422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3"/>
          </p:cNvCxnSpPr>
          <p:nvPr/>
        </p:nvCxnSpPr>
        <p:spPr>
          <a:xfrm>
            <a:off x="2674419" y="1015158"/>
            <a:ext cx="693997" cy="302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3"/>
          </p:cNvCxnSpPr>
          <p:nvPr/>
        </p:nvCxnSpPr>
        <p:spPr>
          <a:xfrm flipV="1">
            <a:off x="2766380" y="1490668"/>
            <a:ext cx="1170620" cy="27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25991" y="2628498"/>
            <a:ext cx="1105961" cy="71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1969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Seek </a:t>
            </a:r>
          </a:p>
          <a:p>
            <a:pPr algn="ctr" eaLnBrk="1" hangingPunct="1">
              <a:defRPr/>
            </a:pPr>
            <a:r>
              <a:rPr lang="en-GB" sz="1969" b="1" dirty="0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info</a:t>
            </a:r>
            <a:endParaRPr lang="en-US" sz="1969" b="1" dirty="0">
              <a:solidFill>
                <a:srgbClr val="FF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8449" name="TextBox 39"/>
          <p:cNvSpPr txBox="1">
            <a:spLocks noChangeArrowheads="1"/>
          </p:cNvSpPr>
          <p:nvPr/>
        </p:nvSpPr>
        <p:spPr bwMode="auto">
          <a:xfrm>
            <a:off x="6354928" y="839524"/>
            <a:ext cx="2917193" cy="149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CC"/>
              </a:buClr>
              <a:buSzPct val="14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4400" b="1">
                <a:solidFill>
                  <a:schemeClr val="bg1"/>
                </a:solidFill>
              </a:rPr>
              <a:t>Symptom Iceberg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8" y="4722012"/>
            <a:ext cx="26531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75% of patients will have a symptom of some kind within any 2 week period</a:t>
            </a:r>
          </a:p>
        </p:txBody>
      </p:sp>
      <p:sp>
        <p:nvSpPr>
          <p:cNvPr id="13" name="Right Arrow 12"/>
          <p:cNvSpPr/>
          <p:nvPr/>
        </p:nvSpPr>
        <p:spPr>
          <a:xfrm rot="3228091">
            <a:off x="4324103" y="2636867"/>
            <a:ext cx="3291421" cy="468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/>
          </a:p>
        </p:txBody>
      </p:sp>
      <p:sp>
        <p:nvSpPr>
          <p:cNvPr id="22" name="TextBox 21"/>
          <p:cNvSpPr txBox="1"/>
          <p:nvPr/>
        </p:nvSpPr>
        <p:spPr>
          <a:xfrm>
            <a:off x="6009866" y="4437048"/>
            <a:ext cx="2537204" cy="856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Only 8% will visit their GP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816876" y="1364580"/>
            <a:ext cx="926222" cy="99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480333"/>
      </p:ext>
    </p:extLst>
  </p:cSld>
  <p:clrMapOvr>
    <a:masterClrMapping/>
  </p:clrMapOvr>
  <p:transition advTm="52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5" y="200026"/>
            <a:ext cx="8332654" cy="6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822"/>
            <a:ext cx="9144000" cy="68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7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98" y="557724"/>
            <a:ext cx="7886700" cy="744302"/>
          </a:xfrm>
        </p:spPr>
        <p:txBody>
          <a:bodyPr/>
          <a:lstStyle/>
          <a:p>
            <a:r>
              <a:rPr lang="en-GB" dirty="0"/>
              <a:t>2017 Self Care 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385065"/>
            <a:ext cx="6502037" cy="54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7521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475" y="0"/>
            <a:ext cx="9251475" cy="71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Where do we start?</a:t>
            </a:r>
          </a:p>
        </p:txBody>
      </p:sp>
    </p:spTree>
    <p:extLst>
      <p:ext uri="{BB962C8B-B14F-4D97-AF65-F5344CB8AC3E}">
        <p14:creationId xmlns:p14="http://schemas.microsoft.com/office/powerpoint/2010/main" val="105189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0327"/>
            <a:ext cx="8229600" cy="34488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Established 2011 as a coalition of nurses, patient groups, pharmacists, doctors, academics, public health and the NHS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Passionate about improving people’s ability to look after their own health.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Mission: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rgbClr val="7030A0"/>
                </a:solidFill>
              </a:rPr>
              <a:t>	Further the reach of self care and embed it into everyday 	life, making self care a life long habit and culture for 	everyone.</a:t>
            </a:r>
            <a:r>
              <a:rPr lang="en-GB" sz="2400" dirty="0"/>
              <a:t> </a:t>
            </a:r>
          </a:p>
          <a:p>
            <a:pPr>
              <a:lnSpc>
                <a:spcPct val="170000"/>
              </a:lnSpc>
            </a:pPr>
            <a:endParaRPr lang="en-GB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51BBF3-D6EA-4517-A3F8-61BFBE7C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1309687"/>
          </a:xfrm>
        </p:spPr>
        <p:txBody>
          <a:bodyPr/>
          <a:lstStyle/>
          <a:p>
            <a:r>
              <a:rPr lang="en-GB" dirty="0"/>
              <a:t>Self Care Forum</a:t>
            </a:r>
          </a:p>
        </p:txBody>
      </p:sp>
    </p:spTree>
    <p:extLst>
      <p:ext uri="{BB962C8B-B14F-4D97-AF65-F5344CB8AC3E}">
        <p14:creationId xmlns:p14="http://schemas.microsoft.com/office/powerpoint/2010/main" val="82546427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7481"/>
            <a:ext cx="7886700" cy="694606"/>
          </a:xfrm>
        </p:spPr>
        <p:txBody>
          <a:bodyPr/>
          <a:lstStyle/>
          <a:p>
            <a:r>
              <a:rPr lang="en-GB" dirty="0"/>
              <a:t>GP Concerns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conversations needed</a:t>
            </a:r>
          </a:p>
          <a:p>
            <a:r>
              <a:rPr lang="en-GB" dirty="0"/>
              <a:t>Do we expose ourselves to medicolegal risk?</a:t>
            </a:r>
          </a:p>
          <a:p>
            <a:r>
              <a:rPr lang="en-GB" dirty="0"/>
              <a:t>Patients expect a prescription</a:t>
            </a:r>
          </a:p>
          <a:p>
            <a:r>
              <a:rPr lang="en-GB" dirty="0"/>
              <a:t>Don’t like to turn patients away</a:t>
            </a:r>
          </a:p>
          <a:p>
            <a:r>
              <a:rPr lang="en-GB" dirty="0"/>
              <a:t>Limited time to explain abut conditions</a:t>
            </a:r>
          </a:p>
          <a:p>
            <a:r>
              <a:rPr lang="en-GB" dirty="0"/>
              <a:t>Limited knowledge of what medication to prescribe</a:t>
            </a:r>
          </a:p>
          <a:p>
            <a:r>
              <a:rPr lang="en-GB" dirty="0"/>
              <a:t>Where are the ‘tools’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85268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60" y="228608"/>
            <a:ext cx="7886700" cy="1308980"/>
          </a:xfrm>
        </p:spPr>
        <p:txBody>
          <a:bodyPr/>
          <a:lstStyle/>
          <a:p>
            <a:r>
              <a:rPr lang="en-GB" dirty="0"/>
              <a:t>Self Care Aware Consultation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27556"/>
            <a:ext cx="7886700" cy="5299415"/>
          </a:xfrm>
        </p:spPr>
        <p:txBody>
          <a:bodyPr/>
          <a:lstStyle/>
          <a:p>
            <a:r>
              <a:rPr lang="en-GB" dirty="0"/>
              <a:t>What have you already tried?</a:t>
            </a:r>
          </a:p>
          <a:p>
            <a:r>
              <a:rPr lang="en-GB" dirty="0"/>
              <a:t>How long have you tried this?</a:t>
            </a:r>
          </a:p>
          <a:p>
            <a:r>
              <a:rPr lang="en-GB" dirty="0"/>
              <a:t>What were you trying to achieve by doing/taking this?</a:t>
            </a:r>
          </a:p>
          <a:p>
            <a:r>
              <a:rPr lang="en-GB" dirty="0"/>
              <a:t>Has it worked and how?</a:t>
            </a:r>
          </a:p>
          <a:p>
            <a:r>
              <a:rPr lang="en-GB" dirty="0"/>
              <a:t>Have you stopped doing what you tried – and why?</a:t>
            </a:r>
          </a:p>
          <a:p>
            <a:r>
              <a:rPr lang="en-GB" dirty="0"/>
              <a:t>What could you do next time?</a:t>
            </a:r>
          </a:p>
        </p:txBody>
      </p:sp>
    </p:spTree>
    <p:extLst>
      <p:ext uri="{BB962C8B-B14F-4D97-AF65-F5344CB8AC3E}">
        <p14:creationId xmlns:p14="http://schemas.microsoft.com/office/powerpoint/2010/main" val="126253023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611"/>
            <a:ext cx="7886700" cy="1308980"/>
          </a:xfrm>
        </p:spPr>
        <p:txBody>
          <a:bodyPr>
            <a:normAutofit/>
          </a:bodyPr>
          <a:lstStyle/>
          <a:p>
            <a:r>
              <a:rPr lang="en-GB" sz="4000" dirty="0"/>
              <a:t>Reliable info: SCF Fact Sheets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354" y="1584516"/>
            <a:ext cx="8475594" cy="4568799"/>
          </a:xfrm>
        </p:spPr>
        <p:txBody>
          <a:bodyPr>
            <a:normAutofit/>
          </a:bodyPr>
          <a:lstStyle/>
          <a:p>
            <a:r>
              <a:rPr lang="en-GB" sz="1200" b="1" dirty="0"/>
              <a:t>1. </a:t>
            </a:r>
            <a:r>
              <a:rPr lang="en-GB" sz="1200" b="1" dirty="0">
                <a:hlinkClick r:id="rId2"/>
              </a:rPr>
              <a:t>Low Back Pain</a:t>
            </a:r>
            <a:endParaRPr lang="en-GB" sz="1200" b="1" dirty="0"/>
          </a:p>
          <a:p>
            <a:r>
              <a:rPr lang="en-GB" sz="1200" b="1" dirty="0"/>
              <a:t>2. </a:t>
            </a:r>
            <a:r>
              <a:rPr lang="en-GB" sz="1200" b="1" dirty="0">
                <a:hlinkClick r:id="rId3"/>
              </a:rPr>
              <a:t>Eczema</a:t>
            </a:r>
            <a:endParaRPr lang="en-GB" sz="1200" b="1" dirty="0"/>
          </a:p>
          <a:p>
            <a:r>
              <a:rPr lang="en-GB" sz="1200" b="1" dirty="0"/>
              <a:t>3. </a:t>
            </a:r>
            <a:r>
              <a:rPr lang="en-GB" sz="1200" b="1" dirty="0">
                <a:hlinkClick r:id="rId4"/>
              </a:rPr>
              <a:t>Heartburn and indigestion</a:t>
            </a:r>
            <a:endParaRPr lang="en-GB" sz="1200" b="1" dirty="0"/>
          </a:p>
          <a:p>
            <a:r>
              <a:rPr lang="en-GB" sz="1200" b="1" dirty="0"/>
              <a:t>4. </a:t>
            </a:r>
            <a:r>
              <a:rPr lang="en-GB" sz="1200" b="1" dirty="0">
                <a:hlinkClick r:id="rId5"/>
              </a:rPr>
              <a:t>Fever in children</a:t>
            </a:r>
            <a:endParaRPr lang="en-GB" sz="1200" b="1" dirty="0"/>
          </a:p>
          <a:p>
            <a:r>
              <a:rPr lang="en-GB" sz="1200" b="1" dirty="0"/>
              <a:t>5. </a:t>
            </a:r>
            <a:r>
              <a:rPr lang="en-GB" sz="1200" b="1" dirty="0">
                <a:hlinkClick r:id="rId6"/>
              </a:rPr>
              <a:t>Constipation</a:t>
            </a:r>
            <a:endParaRPr lang="en-GB" sz="1200" b="1" dirty="0"/>
          </a:p>
          <a:p>
            <a:r>
              <a:rPr lang="en-GB" sz="1200" b="1" dirty="0"/>
              <a:t>6. </a:t>
            </a:r>
            <a:r>
              <a:rPr lang="en-GB" sz="1200" b="1" dirty="0">
                <a:hlinkClick r:id="rId7"/>
              </a:rPr>
              <a:t>Headache and migraine</a:t>
            </a:r>
            <a:endParaRPr lang="en-GB" sz="1200" b="1" dirty="0"/>
          </a:p>
          <a:p>
            <a:r>
              <a:rPr lang="en-GB" sz="1200" b="1" dirty="0"/>
              <a:t>7. </a:t>
            </a:r>
            <a:r>
              <a:rPr lang="en-GB" sz="1200" b="1" dirty="0">
                <a:hlinkClick r:id="rId8"/>
              </a:rPr>
              <a:t>Coughs</a:t>
            </a:r>
            <a:endParaRPr lang="en-GB" sz="1200" b="1" dirty="0"/>
          </a:p>
          <a:p>
            <a:r>
              <a:rPr lang="en-GB" sz="1200" b="1" dirty="0"/>
              <a:t>8. </a:t>
            </a:r>
            <a:r>
              <a:rPr lang="en-GB" sz="1200" b="1" dirty="0">
                <a:hlinkClick r:id="rId9"/>
              </a:rPr>
              <a:t>Acne</a:t>
            </a:r>
            <a:endParaRPr lang="en-GB" sz="1200" b="1" dirty="0"/>
          </a:p>
          <a:p>
            <a:r>
              <a:rPr lang="en-GB" sz="1200" b="1" dirty="0"/>
              <a:t>9. </a:t>
            </a:r>
            <a:r>
              <a:rPr lang="en-GB" sz="1200" b="1" dirty="0">
                <a:hlinkClick r:id="rId10"/>
              </a:rPr>
              <a:t>Sprains and strains</a:t>
            </a:r>
            <a:endParaRPr lang="en-GB" sz="1200" b="1" dirty="0"/>
          </a:p>
          <a:p>
            <a:r>
              <a:rPr lang="en-GB" sz="1200" b="1" dirty="0"/>
              <a:t>10. </a:t>
            </a:r>
            <a:r>
              <a:rPr lang="en-GB" sz="1200" b="1" dirty="0">
                <a:hlinkClick r:id="rId11"/>
              </a:rPr>
              <a:t>Sore throat</a:t>
            </a:r>
            <a:endParaRPr lang="en-GB" sz="1200" b="1" dirty="0"/>
          </a:p>
          <a:p>
            <a:r>
              <a:rPr lang="en-GB" sz="1200" b="1" dirty="0"/>
              <a:t>11. </a:t>
            </a:r>
            <a:r>
              <a:rPr lang="en-GB" sz="1200" b="1" dirty="0">
                <a:hlinkClick r:id="rId12"/>
              </a:rPr>
              <a:t>Otitis media</a:t>
            </a:r>
            <a:endParaRPr lang="en-GB" sz="1200" b="1" dirty="0"/>
          </a:p>
          <a:p>
            <a:r>
              <a:rPr lang="en-GB" sz="1200" b="1" dirty="0"/>
              <a:t>12. </a:t>
            </a:r>
            <a:r>
              <a:rPr lang="en-GB" sz="1200" b="1" dirty="0">
                <a:hlinkClick r:id="rId13"/>
              </a:rPr>
              <a:t>Common cold</a:t>
            </a:r>
            <a:endParaRPr lang="en-GB" sz="1200" b="1" dirty="0"/>
          </a:p>
          <a:p>
            <a:r>
              <a:rPr lang="en-GB" sz="1200" b="1" dirty="0"/>
              <a:t>13. </a:t>
            </a:r>
            <a:r>
              <a:rPr lang="en-GB" sz="1200" b="1" dirty="0">
                <a:hlinkClick r:id="rId14"/>
              </a:rPr>
              <a:t>Sinusitis</a:t>
            </a:r>
            <a:endParaRPr lang="en-GB" sz="1200" b="1" dirty="0"/>
          </a:p>
          <a:p>
            <a:r>
              <a:rPr lang="en-GB" sz="1200" b="1" dirty="0"/>
              <a:t>14. </a:t>
            </a:r>
            <a:r>
              <a:rPr lang="en-GB" sz="1200" b="1" dirty="0">
                <a:hlinkClick r:id="rId15"/>
              </a:rPr>
              <a:t>Urine symptoms in men</a:t>
            </a:r>
            <a:endParaRPr lang="en-GB" sz="1200" b="1" dirty="0"/>
          </a:p>
          <a:p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394" y="1749453"/>
            <a:ext cx="3298388" cy="4693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782" y="1767291"/>
            <a:ext cx="3316011" cy="4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2108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93" y="657115"/>
            <a:ext cx="7886700" cy="595215"/>
          </a:xfrm>
        </p:spPr>
        <p:txBody>
          <a:bodyPr>
            <a:normAutofit/>
          </a:bodyPr>
          <a:lstStyle/>
          <a:p>
            <a:r>
              <a:rPr lang="en-GB" sz="3375" dirty="0"/>
              <a:t>www.NHS.uk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99" y="1475510"/>
            <a:ext cx="3072753" cy="4715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275" y="2208744"/>
            <a:ext cx="2340432" cy="4272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243" y="2248892"/>
            <a:ext cx="2166236" cy="419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479" y="2208742"/>
            <a:ext cx="2500869" cy="42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27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7663"/>
            <a:ext cx="7886700" cy="704546"/>
          </a:xfrm>
        </p:spPr>
        <p:txBody>
          <a:bodyPr/>
          <a:lstStyle/>
          <a:p>
            <a:r>
              <a:rPr lang="en-GB" dirty="0"/>
              <a:t>PAGB OTC Directory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98712"/>
              </p:ext>
            </p:extLst>
          </p:nvPr>
        </p:nvGraphicFramePr>
        <p:xfrm>
          <a:off x="390112" y="1523999"/>
          <a:ext cx="2032692" cy="287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imgW="2547720" imgH="3602160" progId="">
                  <p:embed/>
                </p:oleObj>
              </mc:Choice>
              <mc:Fallback>
                <p:oleObj r:id="rId3" imgW="2547720" imgH="3602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112" y="1523999"/>
                        <a:ext cx="2032692" cy="2873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CD5FCD-76B3-4EFD-9007-3C4DA1DC1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48" y="1523999"/>
            <a:ext cx="5540465" cy="136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D1166A-F6D3-435E-8B39-780192095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46" y="3175663"/>
            <a:ext cx="5540467" cy="1435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BA7265-E7B6-496F-A25A-285178DB20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49" y="4809958"/>
            <a:ext cx="5540464" cy="10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7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33" y="249611"/>
            <a:ext cx="7886700" cy="1308980"/>
          </a:xfrm>
        </p:spPr>
        <p:txBody>
          <a:bodyPr/>
          <a:lstStyle/>
          <a:p>
            <a:r>
              <a:rPr lang="en-GB" dirty="0"/>
              <a:t>Online directory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402969"/>
            <a:ext cx="7472362" cy="52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4251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0327"/>
            <a:ext cx="8229600" cy="51884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Case studies, practical advice, toolkits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Award winners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Presentations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Evidence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Fact Sheets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Exemplar approaches to marketing, engagement at all levels 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Practices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CCGs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Local authority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51BBF3-D6EA-4517-A3F8-61BFBE7C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1309687"/>
          </a:xfrm>
        </p:spPr>
        <p:txBody>
          <a:bodyPr/>
          <a:lstStyle/>
          <a:p>
            <a:r>
              <a:rPr lang="en-GB" dirty="0"/>
              <a:t>www.selfcareforum.org</a:t>
            </a:r>
          </a:p>
        </p:txBody>
      </p:sp>
    </p:spTree>
    <p:extLst>
      <p:ext uri="{BB962C8B-B14F-4D97-AF65-F5344CB8AC3E}">
        <p14:creationId xmlns:p14="http://schemas.microsoft.com/office/powerpoint/2010/main" val="13765843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0052"/>
            <a:ext cx="8229600" cy="34488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Produces and provide resources and support for people-facing organisations (such as pharmacies, surgeries, councils etc)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Organise the annual awareness campaign </a:t>
            </a:r>
            <a:r>
              <a:rPr lang="en-GB" sz="2400" b="1" dirty="0">
                <a:solidFill>
                  <a:schemeClr val="accent5"/>
                </a:solidFill>
              </a:rPr>
              <a:t>Self Care Week</a:t>
            </a:r>
            <a:endParaRPr lang="en-GB" sz="2400" dirty="0"/>
          </a:p>
          <a:p>
            <a:pPr>
              <a:lnSpc>
                <a:spcPct val="100000"/>
              </a:lnSpc>
            </a:pPr>
            <a:r>
              <a:rPr lang="en-GB" sz="2400" dirty="0"/>
              <a:t>Organise the </a:t>
            </a:r>
            <a:r>
              <a:rPr lang="en-GB" sz="2400" b="1" dirty="0">
                <a:solidFill>
                  <a:schemeClr val="accent5"/>
                </a:solidFill>
              </a:rPr>
              <a:t>Annual Self Care Conference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Influence policy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  <a:p>
            <a:pPr>
              <a:lnSpc>
                <a:spcPct val="100000"/>
              </a:lnSpc>
            </a:pPr>
            <a:r>
              <a:rPr lang="en-GB" sz="2400" dirty="0"/>
              <a:t>Lobby on issues supportive of the mission: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/>
              <a:t>Example:  campaign for health education to be on the National Curriculum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4B431A1-D48A-4923-AABB-1D379425630E}"/>
              </a:ext>
            </a:extLst>
          </p:cNvPr>
          <p:cNvSpPr txBox="1">
            <a:spLocks/>
          </p:cNvSpPr>
          <p:nvPr/>
        </p:nvSpPr>
        <p:spPr>
          <a:xfrm>
            <a:off x="628650" y="470165"/>
            <a:ext cx="7886700" cy="75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9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Self Care Forum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7C57F6-9665-45EC-BBA4-D4C9D5FA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49" y="3220131"/>
            <a:ext cx="1362056" cy="1928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076D80-36BE-4DC7-9BA0-39A798D433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957" y="3386927"/>
            <a:ext cx="1257711" cy="1769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C62F24-4CEE-4FD4-86BE-80215CCCB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23" y="3444264"/>
            <a:ext cx="1207095" cy="1712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DB5D12-099A-4921-B8F5-146402D8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386" y="3444263"/>
            <a:ext cx="1222660" cy="1712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AE8B53-C530-4472-A464-E55D2D890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520" y="3404389"/>
            <a:ext cx="1223352" cy="1739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9631F4-B0C5-4C84-9AA5-5F50D3EE18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54" y="3770061"/>
            <a:ext cx="1892656" cy="1386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0639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8E90C5-0F08-4933-99EE-2FFB1699E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06" y="1484783"/>
            <a:ext cx="3626466" cy="203988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860578-82DA-436A-9F45-FB42C29A1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05" y="3781191"/>
            <a:ext cx="3626465" cy="24176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5E55AD-2EAE-4525-AE2C-6F0E20AF8BAA}"/>
              </a:ext>
            </a:extLst>
          </p:cNvPr>
          <p:cNvSpPr/>
          <p:nvPr/>
        </p:nvSpPr>
        <p:spPr>
          <a:xfrm>
            <a:off x="628416" y="1856241"/>
            <a:ext cx="47196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Self Care Week </a:t>
            </a:r>
            <a:endParaRPr lang="en-GB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7209A9-EA10-44CF-9EA3-BD453F3D282A}"/>
              </a:ext>
            </a:extLst>
          </p:cNvPr>
          <p:cNvSpPr/>
          <p:nvPr/>
        </p:nvSpPr>
        <p:spPr>
          <a:xfrm>
            <a:off x="107504" y="4446112"/>
            <a:ext cx="5761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Self Care Conference</a:t>
            </a:r>
            <a:endParaRPr lang="en-GB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CA1E1EE-3784-4B68-B695-F02939921F72}"/>
              </a:ext>
            </a:extLst>
          </p:cNvPr>
          <p:cNvSpPr txBox="1">
            <a:spLocks/>
          </p:cNvSpPr>
          <p:nvPr/>
        </p:nvSpPr>
        <p:spPr>
          <a:xfrm>
            <a:off x="628650" y="470165"/>
            <a:ext cx="7886700" cy="75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9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Key activities</a:t>
            </a:r>
          </a:p>
        </p:txBody>
      </p:sp>
    </p:spTree>
    <p:extLst>
      <p:ext uri="{BB962C8B-B14F-4D97-AF65-F5344CB8AC3E}">
        <p14:creationId xmlns:p14="http://schemas.microsoft.com/office/powerpoint/2010/main" val="156454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A001DE06-C383-457F-A02C-D49C7278F194}"/>
              </a:ext>
            </a:extLst>
          </p:cNvPr>
          <p:cNvSpPr/>
          <p:nvPr/>
        </p:nvSpPr>
        <p:spPr>
          <a:xfrm>
            <a:off x="251520" y="1340768"/>
            <a:ext cx="2721011" cy="20882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CCGs reached a population of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22m, more than a third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people in England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3F728D0F-FE94-4DE0-9EA3-547D883BAB33}"/>
              </a:ext>
            </a:extLst>
          </p:cNvPr>
          <p:cNvSpPr/>
          <p:nvPr/>
        </p:nvSpPr>
        <p:spPr>
          <a:xfrm>
            <a:off x="3140740" y="1412776"/>
            <a:ext cx="2950317" cy="217570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algn="ctr" defTabSz="533400">
              <a:lnSpc>
                <a:spcPct val="150000"/>
              </a:lnSpc>
              <a:spcAft>
                <a:spcPct val="35000"/>
              </a:spcAft>
            </a:pPr>
            <a:endParaRPr lang="en-GB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33400">
              <a:lnSpc>
                <a:spcPct val="150000"/>
              </a:lnSpc>
              <a:spcAft>
                <a:spcPct val="35000"/>
              </a:spcAf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majority of local </a:t>
            </a: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Self Care Week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focused on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treatment of minor concerns</a:t>
            </a:r>
          </a:p>
          <a:p>
            <a:pPr lvl="0" algn="ctr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b="1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0E8EDE73-9986-44F6-8967-71F7EC88D264}"/>
              </a:ext>
            </a:extLst>
          </p:cNvPr>
          <p:cNvSpPr/>
          <p:nvPr/>
        </p:nvSpPr>
        <p:spPr>
          <a:xfrm>
            <a:off x="3388401" y="3779867"/>
            <a:ext cx="2566423" cy="2025151"/>
          </a:xfrm>
          <a:prstGeom prst="rect">
            <a:avLst/>
          </a:prstGeom>
        </p:spPr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 took part in </a:t>
            </a:r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Self Care Week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E6071859-6732-45F2-B152-7E04EF5898E7}"/>
              </a:ext>
            </a:extLst>
          </p:cNvPr>
          <p:cNvSpPr/>
          <p:nvPr/>
        </p:nvSpPr>
        <p:spPr>
          <a:xfrm>
            <a:off x="6259266" y="1412777"/>
            <a:ext cx="2756808" cy="151017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Minister, </a:t>
            </a:r>
            <a:r>
              <a:rPr lang="en-GB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Brine MP </a:t>
            </a:r>
            <a:r>
              <a:rPr lang="en-GB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announced it in a press release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4EED28-5EFB-42CE-AE6D-2905D5D5219F}"/>
              </a:ext>
            </a:extLst>
          </p:cNvPr>
          <p:cNvGrpSpPr/>
          <p:nvPr/>
        </p:nvGrpSpPr>
        <p:grpSpPr>
          <a:xfrm>
            <a:off x="90198" y="3635607"/>
            <a:ext cx="3043653" cy="2313673"/>
            <a:chOff x="-304944" y="-897632"/>
            <a:chExt cx="2448277" cy="1278468"/>
          </a:xfrm>
        </p:grpSpPr>
        <p:sp>
          <p:nvSpPr>
            <p:cNvPr id="8" name="Rounded Rectangle 21">
              <a:extLst>
                <a:ext uri="{FF2B5EF4-FFF2-40B4-BE49-F238E27FC236}">
                  <a16:creationId xmlns:a16="http://schemas.microsoft.com/office/drawing/2014/main" xmlns="" id="{D2ECC1C1-23FF-459C-A791-2F8B561523F7}"/>
                </a:ext>
              </a:extLst>
            </p:cNvPr>
            <p:cNvSpPr/>
            <p:nvPr/>
          </p:nvSpPr>
          <p:spPr>
            <a:xfrm>
              <a:off x="-304944" y="-897632"/>
              <a:ext cx="2448277" cy="1278468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xmlns="" id="{5C5E3DFB-C17E-427A-B9D2-C5689026E83F}"/>
                </a:ext>
              </a:extLst>
            </p:cNvPr>
            <p:cNvSpPr/>
            <p:nvPr/>
          </p:nvSpPr>
          <p:spPr>
            <a:xfrm>
              <a:off x="-304944" y="-793961"/>
              <a:ext cx="2448277" cy="1119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Sir Kevin Barron MP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Highlighted the importance in Parliament via PQs and an Early Day Motion </a:t>
              </a:r>
              <a:endParaRPr lang="en-GB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7A963B0F-60EB-43A9-81DC-A5BED6B602D7}"/>
              </a:ext>
            </a:extLst>
          </p:cNvPr>
          <p:cNvSpPr/>
          <p:nvPr/>
        </p:nvSpPr>
        <p:spPr>
          <a:xfrm>
            <a:off x="6207909" y="3212976"/>
            <a:ext cx="2684572" cy="1584176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 defTabSz="533400">
              <a:lnSpc>
                <a:spcPct val="150000"/>
              </a:lnSpc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GB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selfcareweek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trended on twitter on 13 Nov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07D36B-F067-4BE9-BFCB-54C2ECAC70C4}"/>
              </a:ext>
            </a:extLst>
          </p:cNvPr>
          <p:cNvSpPr txBox="1"/>
          <p:nvPr/>
        </p:nvSpPr>
        <p:spPr>
          <a:xfrm>
            <a:off x="6259266" y="5087179"/>
            <a:ext cx="2684573" cy="993349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twitterchat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generated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298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tweets</a:t>
            </a:r>
            <a:endParaRPr lang="en-GB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16DB2EE-EA6E-4A5D-82DA-0CD062A86DD1}"/>
              </a:ext>
            </a:extLst>
          </p:cNvPr>
          <p:cNvSpPr txBox="1">
            <a:spLocks/>
          </p:cNvSpPr>
          <p:nvPr/>
        </p:nvSpPr>
        <p:spPr>
          <a:xfrm>
            <a:off x="628650" y="470165"/>
            <a:ext cx="7886700" cy="75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9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Self Care Week 2017: successes</a:t>
            </a:r>
          </a:p>
        </p:txBody>
      </p:sp>
    </p:spTree>
    <p:extLst>
      <p:ext uri="{BB962C8B-B14F-4D97-AF65-F5344CB8AC3E}">
        <p14:creationId xmlns:p14="http://schemas.microsoft.com/office/powerpoint/2010/main" val="392439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3B80A-AB8E-474C-AFA9-BDAA876EA1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230187"/>
            <a:ext cx="7886700" cy="1325563"/>
          </a:xfrm>
        </p:spPr>
        <p:txBody>
          <a:bodyPr/>
          <a:lstStyle/>
          <a:p>
            <a:r>
              <a:rPr lang="en-GB" dirty="0"/>
              <a:t>Participating Organisations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754CB8E4-D87C-4CD1-B1F3-2C7ACCD51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327019"/>
              </p:ext>
            </p:extLst>
          </p:nvPr>
        </p:nvGraphicFramePr>
        <p:xfrm>
          <a:off x="251520" y="879889"/>
          <a:ext cx="8640960" cy="530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212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ACBD247-8E9F-4F44-9B27-0DC94EE2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03" y="413791"/>
            <a:ext cx="7272808" cy="1143000"/>
          </a:xfrm>
        </p:spPr>
        <p:txBody>
          <a:bodyPr/>
          <a:lstStyle/>
          <a:p>
            <a:r>
              <a:rPr lang="en-GB" dirty="0"/>
              <a:t>It’s in the Oxford Dictionary!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8442E9-7A67-45E3-96D4-C6BBBBB1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03" y="1556791"/>
            <a:ext cx="5685912" cy="4448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3F3814-E990-45C6-9194-2E5727740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64212"/>
            <a:ext cx="1963581" cy="7937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38D1172-B23A-4CA8-BFB5-62C0593ED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31564" y="1556791"/>
            <a:ext cx="3715613" cy="24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70CDFB6-FB0A-4898-8402-8C244A46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573"/>
            <a:ext cx="3935896" cy="82689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 next?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01B882-625B-4A1C-87FE-A09F2D6316B2}"/>
              </a:ext>
            </a:extLst>
          </p:cNvPr>
          <p:cNvSpPr/>
          <p:nvPr/>
        </p:nvSpPr>
        <p:spPr>
          <a:xfrm>
            <a:off x="2151289" y="1417702"/>
            <a:ext cx="5077031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</a:rPr>
              <a:t>Business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14F766-F924-4CA8-A0F1-45A02981571D}"/>
              </a:ext>
            </a:extLst>
          </p:cNvPr>
          <p:cNvSpPr/>
          <p:nvPr/>
        </p:nvSpPr>
        <p:spPr>
          <a:xfrm>
            <a:off x="1675999" y="2384832"/>
            <a:ext cx="6258445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Expand activities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60FC77-3C66-4F45-BABB-FBE5D7DDD1B4}"/>
              </a:ext>
            </a:extLst>
          </p:cNvPr>
          <p:cNvSpPr/>
          <p:nvPr/>
        </p:nvSpPr>
        <p:spPr>
          <a:xfrm>
            <a:off x="1979671" y="3446976"/>
            <a:ext cx="5420266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Collaborations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506B57-B17E-4F3D-B2B7-E498E6DFE84C}"/>
              </a:ext>
            </a:extLst>
          </p:cNvPr>
          <p:cNvSpPr/>
          <p:nvPr/>
        </p:nvSpPr>
        <p:spPr>
          <a:xfrm>
            <a:off x="2189761" y="4509120"/>
            <a:ext cx="5230920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Find funding! </a:t>
            </a:r>
          </a:p>
        </p:txBody>
      </p:sp>
    </p:spTree>
    <p:extLst>
      <p:ext uri="{BB962C8B-B14F-4D97-AF65-F5344CB8AC3E}">
        <p14:creationId xmlns:p14="http://schemas.microsoft.com/office/powerpoint/2010/main" val="2682178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717</Words>
  <Application>Microsoft Office PowerPoint</Application>
  <PresentationFormat>On-screen Show (4:3)</PresentationFormat>
  <Paragraphs>206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1. The Self Care Forum</vt:lpstr>
      <vt:lpstr>Self Care Forum</vt:lpstr>
      <vt:lpstr>PowerPoint Presentation</vt:lpstr>
      <vt:lpstr>PowerPoint Presentation</vt:lpstr>
      <vt:lpstr>PowerPoint Presentation</vt:lpstr>
      <vt:lpstr>Participating Organisations</vt:lpstr>
      <vt:lpstr>It’s in the Oxford Dictionary!</vt:lpstr>
      <vt:lpstr>What next? </vt:lpstr>
      <vt:lpstr>2. Why now?</vt:lpstr>
      <vt:lpstr>Everybody’s Googling it</vt:lpstr>
      <vt:lpstr>Academics have recognised it</vt:lpstr>
      <vt:lpstr>Why change what we are doing?</vt:lpstr>
      <vt:lpstr>PowerPoint Presentation</vt:lpstr>
      <vt:lpstr>PowerPoint Presentation</vt:lpstr>
      <vt:lpstr>OTC Consultations</vt:lpstr>
      <vt:lpstr>2017 Self Care Nation, PAGB</vt:lpstr>
      <vt:lpstr>PowerPoint Presentation</vt:lpstr>
      <vt:lpstr>PowerPoint Presentation</vt:lpstr>
      <vt:lpstr> 3. GP consultations for home treatable conditions?</vt:lpstr>
      <vt:lpstr>Why do people attend?</vt:lpstr>
      <vt:lpstr>PowerPoint Presentation</vt:lpstr>
      <vt:lpstr>Symptoms experienced over a 2 week period  75% had 1-22 symptoms  40m in England</vt:lpstr>
      <vt:lpstr>PowerPoint Presentation</vt:lpstr>
      <vt:lpstr>PowerPoint Presentation</vt:lpstr>
      <vt:lpstr>PowerPoint Presentation</vt:lpstr>
      <vt:lpstr>2017 Self Care Nation</vt:lpstr>
      <vt:lpstr>PowerPoint Presentation</vt:lpstr>
      <vt:lpstr>4. Where do we start?</vt:lpstr>
      <vt:lpstr>GP Concerns</vt:lpstr>
      <vt:lpstr>Self Care Aware Consultation</vt:lpstr>
      <vt:lpstr>Reliable info: SCF Fact Sheets</vt:lpstr>
      <vt:lpstr>www.NHS.uk</vt:lpstr>
      <vt:lpstr>PAGB OTC Directory</vt:lpstr>
      <vt:lpstr>Online directory</vt:lpstr>
      <vt:lpstr>www.selfcareforum.org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Smith</dc:creator>
  <cp:lastModifiedBy>pyb98</cp:lastModifiedBy>
  <cp:revision>34</cp:revision>
  <dcterms:created xsi:type="dcterms:W3CDTF">2018-01-23T17:51:06Z</dcterms:created>
  <dcterms:modified xsi:type="dcterms:W3CDTF">2018-09-14T10:24:23Z</dcterms:modified>
</cp:coreProperties>
</file>