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7" r:id="rId3"/>
    <p:sldId id="328" r:id="rId4"/>
    <p:sldId id="330" r:id="rId5"/>
    <p:sldId id="331" r:id="rId6"/>
    <p:sldId id="332" r:id="rId7"/>
    <p:sldId id="336" r:id="rId8"/>
    <p:sldId id="334" r:id="rId9"/>
    <p:sldId id="320" r:id="rId10"/>
    <p:sldId id="305" r:id="rId11"/>
    <p:sldId id="308" r:id="rId12"/>
    <p:sldId id="317" r:id="rId13"/>
    <p:sldId id="309" r:id="rId14"/>
    <p:sldId id="321" r:id="rId15"/>
    <p:sldId id="335" r:id="rId16"/>
    <p:sldId id="337" r:id="rId17"/>
    <p:sldId id="326" r:id="rId18"/>
    <p:sldId id="327" r:id="rId19"/>
    <p:sldId id="316" r:id="rId20"/>
    <p:sldId id="325" r:id="rId21"/>
    <p:sldId id="306" r:id="rId22"/>
    <p:sldId id="324" r:id="rId23"/>
    <p:sldId id="338" r:id="rId24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Underhill" initials="JU" lastIdx="6" clrIdx="0"/>
  <p:cmAuthor id="1" name="Nicky Birks" initials="N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7791"/>
    <a:srgbClr val="6AADB8"/>
    <a:srgbClr val="D6C8BA"/>
    <a:srgbClr val="BD54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87482" autoAdjust="0"/>
  </p:normalViewPr>
  <p:slideViewPr>
    <p:cSldViewPr>
      <p:cViewPr>
        <p:scale>
          <a:sx n="60" d="100"/>
          <a:sy n="60" d="100"/>
        </p:scale>
        <p:origin x="-163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3090" y="-84"/>
      </p:cViewPr>
      <p:guideLst>
        <p:guide orient="horz" pos="3109"/>
        <p:guide pos="21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ay\Documents\Keele\Good%20Practice%20Day%20AKI%200417\AKI%20admiss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400"/>
            </a:pPr>
            <a:r>
              <a:rPr lang="en-GB" sz="1400"/>
              <a:t>Comparative Data: Emergency Hospital Admissions for Acute Kidney Failure* inpatients aged 17 and over, for the period FY 13/14 and 12/13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3245727617381171E-2"/>
          <c:y val="0.13919646780936143"/>
          <c:w val="0.91599206765820962"/>
          <c:h val="0.6345818724719795"/>
        </c:manualLayout>
      </c:layout>
      <c:barChart>
        <c:barDir val="col"/>
        <c:grouping val="clustered"/>
        <c:ser>
          <c:idx val="0"/>
          <c:order val="0"/>
          <c:tx>
            <c:strRef>
              <c:f>Sheet3!$M$3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Sheet3!$A$4:$A$15</c:f>
              <c:strCache>
                <c:ptCount val="12"/>
                <c:pt idx="0">
                  <c:v>Dudley </c:v>
                </c:pt>
                <c:pt idx="1">
                  <c:v>Birm SC </c:v>
                </c:pt>
                <c:pt idx="2">
                  <c:v>SandWBirm </c:v>
                </c:pt>
                <c:pt idx="3">
                  <c:v>Birm CC </c:v>
                </c:pt>
                <c:pt idx="4">
                  <c:v>Solihull </c:v>
                </c:pt>
                <c:pt idx="5">
                  <c:v>Shrop </c:v>
                </c:pt>
                <c:pt idx="6">
                  <c:v>Hereford </c:v>
                </c:pt>
                <c:pt idx="7">
                  <c:v>Wolve </c:v>
                </c:pt>
                <c:pt idx="8">
                  <c:v>Walsall </c:v>
                </c:pt>
                <c:pt idx="10">
                  <c:v>sCCGs</c:v>
                </c:pt>
                <c:pt idx="11">
                  <c:v>ENG</c:v>
                </c:pt>
              </c:strCache>
            </c:strRef>
          </c:cat>
          <c:val>
            <c:numRef>
              <c:f>Sheet3!$M$4:$M$15</c:f>
              <c:numCache>
                <c:formatCode>General</c:formatCode>
                <c:ptCount val="12"/>
                <c:pt idx="0">
                  <c:v>0.61324747230634202</c:v>
                </c:pt>
                <c:pt idx="1">
                  <c:v>1.0517771867660899</c:v>
                </c:pt>
                <c:pt idx="2">
                  <c:v>1.3582339324346884</c:v>
                </c:pt>
                <c:pt idx="3">
                  <c:v>1.2583098047724728</c:v>
                </c:pt>
                <c:pt idx="4">
                  <c:v>1.1373108916627943</c:v>
                </c:pt>
                <c:pt idx="5">
                  <c:v>1.6117753125115439</c:v>
                </c:pt>
                <c:pt idx="6">
                  <c:v>1.2707851307738729</c:v>
                </c:pt>
                <c:pt idx="7">
                  <c:v>2.5164610427475558</c:v>
                </c:pt>
                <c:pt idx="8">
                  <c:v>2.5057387800494202</c:v>
                </c:pt>
                <c:pt idx="10">
                  <c:v>1.4332324152442157</c:v>
                </c:pt>
                <c:pt idx="11">
                  <c:v>1.4365730148909632</c:v>
                </c:pt>
              </c:numCache>
            </c:numRef>
          </c:val>
        </c:ser>
        <c:ser>
          <c:idx val="1"/>
          <c:order val="1"/>
          <c:tx>
            <c:strRef>
              <c:f>Sheet3!$N$3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Sheet3!$A$4:$A$15</c:f>
              <c:strCache>
                <c:ptCount val="12"/>
                <c:pt idx="0">
                  <c:v>Dudley </c:v>
                </c:pt>
                <c:pt idx="1">
                  <c:v>Birm SC </c:v>
                </c:pt>
                <c:pt idx="2">
                  <c:v>SandWBirm </c:v>
                </c:pt>
                <c:pt idx="3">
                  <c:v>Birm CC </c:v>
                </c:pt>
                <c:pt idx="4">
                  <c:v>Solihull </c:v>
                </c:pt>
                <c:pt idx="5">
                  <c:v>Shrop </c:v>
                </c:pt>
                <c:pt idx="6">
                  <c:v>Hereford </c:v>
                </c:pt>
                <c:pt idx="7">
                  <c:v>Wolve </c:v>
                </c:pt>
                <c:pt idx="8">
                  <c:v>Walsall </c:v>
                </c:pt>
                <c:pt idx="10">
                  <c:v>sCCGs</c:v>
                </c:pt>
                <c:pt idx="11">
                  <c:v>ENG</c:v>
                </c:pt>
              </c:strCache>
            </c:strRef>
          </c:cat>
          <c:val>
            <c:numRef>
              <c:f>Sheet3!$N$4:$N$15</c:f>
              <c:numCache>
                <c:formatCode>General</c:formatCode>
                <c:ptCount val="12"/>
                <c:pt idx="0">
                  <c:v>0.92689271274439</c:v>
                </c:pt>
                <c:pt idx="1">
                  <c:v>1.0493611704958286</c:v>
                </c:pt>
                <c:pt idx="2">
                  <c:v>1.2661066146137367</c:v>
                </c:pt>
                <c:pt idx="3">
                  <c:v>1.4833981420984694</c:v>
                </c:pt>
                <c:pt idx="4">
                  <c:v>1.65279398739658</c:v>
                </c:pt>
                <c:pt idx="5">
                  <c:v>1.7311298110561117</c:v>
                </c:pt>
                <c:pt idx="6">
                  <c:v>1.7353555683772937</c:v>
                </c:pt>
                <c:pt idx="7">
                  <c:v>2.7370002412863181</c:v>
                </c:pt>
                <c:pt idx="8">
                  <c:v>2.8752335693698003</c:v>
                </c:pt>
                <c:pt idx="10">
                  <c:v>1.6307479396687086</c:v>
                </c:pt>
                <c:pt idx="11">
                  <c:v>1.617317645785562</c:v>
                </c:pt>
              </c:numCache>
            </c:numRef>
          </c:val>
        </c:ser>
        <c:gapWidth val="50"/>
        <c:axId val="109640320"/>
        <c:axId val="109765376"/>
      </c:barChart>
      <c:catAx>
        <c:axId val="109640320"/>
        <c:scaling>
          <c:orientation val="minMax"/>
        </c:scaling>
        <c:axPos val="b"/>
        <c:tickLblPos val="nextTo"/>
        <c:crossAx val="109765376"/>
        <c:crosses val="autoZero"/>
        <c:auto val="1"/>
        <c:lblAlgn val="ctr"/>
        <c:lblOffset val="100"/>
      </c:catAx>
      <c:valAx>
        <c:axId val="1097653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Admissions per 1,000 patients aged 17+ on QoF register</a:t>
                </a:r>
              </a:p>
            </c:rich>
          </c:tx>
          <c:layout>
            <c:manualLayout>
              <c:xMode val="edge"/>
              <c:yMode val="edge"/>
              <c:x val="7.1036453776611424E-3"/>
              <c:y val="0.13127795046808688"/>
            </c:manualLayout>
          </c:layout>
        </c:title>
        <c:numFmt formatCode="General" sourceLinked="1"/>
        <c:tickLblPos val="nextTo"/>
        <c:crossAx val="10964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108964712744327"/>
          <c:y val="0.84570515876820362"/>
          <c:w val="0.24187331583552071"/>
          <c:h val="4.9481296363380174E-2"/>
        </c:manualLayout>
      </c:layout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0.22556</cdr:x>
      <cdr:y>0.80388</cdr:y>
    </cdr:from>
    <cdr:to>
      <cdr:x>0.43556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3574" y="3748089"/>
          <a:ext cx="18002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0.21444</cdr:x>
      <cdr:y>0.89785</cdr:y>
    </cdr:from>
    <cdr:to>
      <cdr:x>0.75889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8325" y="4186239"/>
          <a:ext cx="466725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0.26333</cdr:x>
      <cdr:y>0.80388</cdr:y>
    </cdr:from>
    <cdr:to>
      <cdr:x>0.37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57425" y="44434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2.33304E-7</cdr:x>
      <cdr:y>0.89786</cdr:y>
    </cdr:from>
    <cdr:to>
      <cdr:x>0.97222</cdr:x>
      <cdr:y>0.98979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" y="4186240"/>
          <a:ext cx="8334374" cy="4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000" i="1"/>
            <a:t>*Where AKF is primary diagnosis with ICD-10 codes N17.9 (AKF - unspecified), N17.1 (AKF w/ acute cortical necrosis), N17.2 (AKF w/ medullary necrosis), </a:t>
          </a:r>
        </a:p>
        <a:p xmlns:a="http://schemas.openxmlformats.org/drawingml/2006/main">
          <a:r>
            <a:rPr lang="en-GB" sz="1000" i="1"/>
            <a:t>N17.0 (AKF w/ tubular necrosis) &amp; N17.8 (AKF - other)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3633"/>
          </a:xfrm>
          <a:prstGeom prst="rect">
            <a:avLst/>
          </a:prstGeom>
        </p:spPr>
        <p:txBody>
          <a:bodyPr vert="horz" lIns="91813" tIns="45905" rIns="91813" bIns="459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3"/>
            <a:ext cx="2889938" cy="493633"/>
          </a:xfrm>
          <a:prstGeom prst="rect">
            <a:avLst/>
          </a:prstGeom>
        </p:spPr>
        <p:txBody>
          <a:bodyPr vert="horz" lIns="91813" tIns="45905" rIns="91813" bIns="45905" rtlCol="0"/>
          <a:lstStyle>
            <a:lvl1pPr algn="r">
              <a:defRPr sz="1200"/>
            </a:lvl1pPr>
          </a:lstStyle>
          <a:p>
            <a:fld id="{03A8E4B0-C636-4ECC-8A78-44638CBB41F0}" type="datetimeFigureOut">
              <a:rPr lang="en-GB" smtClean="0"/>
              <a:pPr/>
              <a:t>21/04/2017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889938" cy="493633"/>
          </a:xfrm>
          <a:prstGeom prst="rect">
            <a:avLst/>
          </a:prstGeom>
        </p:spPr>
        <p:txBody>
          <a:bodyPr vert="horz" lIns="91813" tIns="45905" rIns="91813" bIns="459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9"/>
            <a:ext cx="2889938" cy="493633"/>
          </a:xfrm>
          <a:prstGeom prst="rect">
            <a:avLst/>
          </a:prstGeom>
        </p:spPr>
        <p:txBody>
          <a:bodyPr vert="horz" lIns="91813" tIns="45905" rIns="91813" bIns="45905" rtlCol="0" anchor="b"/>
          <a:lstStyle>
            <a:lvl1pPr algn="r">
              <a:defRPr sz="1200"/>
            </a:lvl1pPr>
          </a:lstStyle>
          <a:p>
            <a:fld id="{9E24AEB6-1DCB-448B-942D-CB8ED02886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625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362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155" y="2"/>
            <a:ext cx="2889362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B78AEB19-CA3E-4E46-9657-FB7ECC65F3FA}" type="datetimeFigureOut">
              <a:rPr lang="en-GB" smtClean="0"/>
              <a:pPr/>
              <a:t>21/04/2017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382" y="4689476"/>
            <a:ext cx="5334327" cy="4443413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234028D-D3BA-4655-A6C0-42222CB5AC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200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8357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0888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2989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224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2249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9">
              <a:defRPr/>
            </a:pP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1214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9">
              <a:defRPr/>
            </a:pP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121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2989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  <a:p>
            <a:pPr defTabSz="914289">
              <a:defRPr/>
            </a:pPr>
            <a:endParaRPr lang="en-GB" b="0" baseline="0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5264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7602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3421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44" lvl="1" algn="ctr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3280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204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10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510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028D-D3BA-4655-A6C0-42222CB5ACA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587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072" y="152603"/>
            <a:ext cx="6228528" cy="5028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81600"/>
            <a:ext cx="8590728" cy="762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297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0"/>
            <a:ext cx="74676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AAD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733335"/>
            <a:ext cx="2304000" cy="5666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4440936"/>
            <a:ext cx="716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97791"/>
                </a:solidFill>
                <a:latin typeface="Palatino Linotype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Actions for Commissioning Teams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77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6245832"/>
            <a:ext cx="1447800" cy="6121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762000"/>
            <a:ext cx="89916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4232" y="6186791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29779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inkkidneys.nhs.uk/aki/wp-content/uploads/sites/2/2016/10/RespondingtoAKI-Warning-Stage-Test-Results-for-Adults-in-Primary-Care.pdf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kkidneys.nhs.uk/aki/wp-content/uploads/sites/2/2016/03/Guidelines-for-Medicines-optimisation-in-patients-with-AKI-final.pd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thinkkidneys.nhs.uk/aki/resources/primary-care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thinkkidneys.nhs.uk/aki/resources/primary-care/" TargetMode="External"/><Relationship Id="rId4" Type="http://schemas.openxmlformats.org/officeDocument/2006/relationships/hyperlink" Target="https://www.thinkkidneys.nhs.uk/aki/resources/care-home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jasn.asnjournals.org/content/7/4/533.lo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kidneys.nhs.uk/aki/wp-content/uploads/sites/2/2017/02/Bury-AKI-Think-Kidneys-Case-Study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kidneys.nhs.uk/aki/wp-content/uploads/sites/2/2016/02/When-to-restart-drugs-stopped-during-AKI-final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kidneys.nhs.uk/aki/wp-content/uploads/sites/2/2016/02/When-to-restart-drugs-stopped-during-AKI-fin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thinkkidneys.nhs.uk/aki/resources/primary-care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thinkkidneys.nhs.uk/aki/resources/primary-care/" TargetMode="External"/><Relationship Id="rId4" Type="http://schemas.openxmlformats.org/officeDocument/2006/relationships/hyperlink" Target="https://www.thinkkidneys.nhs.uk/aki/resources/care-hom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81600"/>
            <a:ext cx="8590728" cy="99060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Acute Kidney Injury: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Prevention</a:t>
            </a:r>
            <a:r>
              <a:rPr lang="en-GB" dirty="0"/>
              <a:t>, </a:t>
            </a:r>
            <a:r>
              <a:rPr lang="en-GB" dirty="0" smtClean="0"/>
              <a:t>detection  </a:t>
            </a:r>
            <a:r>
              <a:rPr lang="en-GB" dirty="0"/>
              <a:t>and follow-up in </a:t>
            </a:r>
            <a:r>
              <a:rPr lang="en-GB" dirty="0" smtClean="0"/>
              <a:t>Primary </a:t>
            </a:r>
            <a:r>
              <a:rPr lang="en-GB" dirty="0"/>
              <a:t>C</a:t>
            </a:r>
            <a:r>
              <a:rPr lang="en-GB" dirty="0" smtClean="0"/>
              <a:t>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324600"/>
            <a:ext cx="7467600" cy="457200"/>
          </a:xfrm>
        </p:spPr>
        <p:txBody>
          <a:bodyPr/>
          <a:lstStyle/>
          <a:p>
            <a:r>
              <a:rPr lang="en-GB" dirty="0" smtClean="0"/>
              <a:t>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46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Recognising  at-risk patients – risk factors (adults)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in patients presenting with acute illness should prompt suspicion and creatinine serum testing</a:t>
            </a:r>
            <a:endParaRPr lang="en-GB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5410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CKD (particularly if </a:t>
            </a:r>
            <a:r>
              <a:rPr lang="en-GB" dirty="0" err="1"/>
              <a:t>eGFR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&lt;</a:t>
            </a:r>
            <a:r>
              <a:rPr lang="en-GB" dirty="0" smtClean="0">
                <a:solidFill>
                  <a:srgbClr val="FF0000"/>
                </a:solidFill>
              </a:rPr>
              <a:t>60</a:t>
            </a:r>
            <a:r>
              <a:rPr lang="en-GB" dirty="0" smtClean="0"/>
              <a:t>)</a:t>
            </a:r>
            <a:endParaRPr lang="en-GB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Previous AKI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Chronic conditions (heart failure, liver disease, diabetes) 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Sepsis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Hypovolaemia (diarrhoea, vomiting)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65 years or over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Use of nephrotoxic drugs in past week, especially if </a:t>
            </a:r>
            <a:r>
              <a:rPr lang="en-GB" dirty="0" err="1"/>
              <a:t>hypovolaemic</a:t>
            </a:r>
            <a:r>
              <a:rPr lang="en-GB" dirty="0"/>
              <a:t> (</a:t>
            </a:r>
            <a:r>
              <a:rPr lang="en-GB" i="1" dirty="0"/>
              <a:t>NSAIDs, ACEIs, ARBs, diuretics, aminoglycosides</a:t>
            </a:r>
            <a:r>
              <a:rPr lang="en-GB" dirty="0"/>
              <a:t>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Use of iodinated contrast agents within past week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Low urine output  (&lt; 0.5 ml/kg/hour)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Limited access to fluids (</a:t>
            </a:r>
            <a:r>
              <a:rPr lang="en-GB" i="1" dirty="0"/>
              <a:t>neurological/cognitive impairment; disability</a:t>
            </a:r>
            <a:r>
              <a:rPr lang="en-GB" dirty="0"/>
              <a:t>)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/>
              <a:t>Symptoms/history of urological obstruction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292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Responding to AKI Warning Alerts in Primary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10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Automated delivery of </a:t>
            </a:r>
            <a:r>
              <a:rPr lang="en-GB" b="1" dirty="0" smtClean="0">
                <a:solidFill>
                  <a:srgbClr val="FF0000"/>
                </a:solidFill>
              </a:rPr>
              <a:t>AKI </a:t>
            </a:r>
            <a:r>
              <a:rPr lang="en-GB" b="1" dirty="0">
                <a:solidFill>
                  <a:srgbClr val="FF0000"/>
                </a:solidFill>
              </a:rPr>
              <a:t>Warning Stage Alerts</a:t>
            </a:r>
            <a:r>
              <a:rPr lang="en-GB" dirty="0"/>
              <a:t> </a:t>
            </a:r>
            <a:r>
              <a:rPr lang="en-GB" dirty="0" smtClean="0"/>
              <a:t>from pathology labs to practices based on creatinine test results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GP can expect 1 alert </a:t>
            </a:r>
            <a:r>
              <a:rPr lang="en-GB" dirty="0"/>
              <a:t>every </a:t>
            </a:r>
            <a:r>
              <a:rPr lang="en-GB" dirty="0" smtClean="0"/>
              <a:t>1-2 months; mostly Stage 1s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‘Positive’ </a:t>
            </a:r>
            <a:r>
              <a:rPr lang="en-GB" dirty="0"/>
              <a:t>warning </a:t>
            </a:r>
            <a:r>
              <a:rPr lang="en-GB" dirty="0" smtClean="0"/>
              <a:t>indicates ‘</a:t>
            </a:r>
            <a:r>
              <a:rPr lang="en-GB" dirty="0"/>
              <a:t>possibility’ of AKI; </a:t>
            </a:r>
            <a:r>
              <a:rPr lang="en-GB" dirty="0" smtClean="0"/>
              <a:t>consideration of clinical </a:t>
            </a:r>
            <a:r>
              <a:rPr lang="en-GB" dirty="0"/>
              <a:t>context is </a:t>
            </a:r>
            <a:r>
              <a:rPr lang="en-GB" dirty="0" smtClean="0"/>
              <a:t>key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b="1" dirty="0" smtClean="0"/>
              <a:t>Possibility of false </a:t>
            </a:r>
            <a:r>
              <a:rPr lang="en-GB" b="1" dirty="0"/>
              <a:t>positives </a:t>
            </a:r>
            <a:r>
              <a:rPr lang="en-GB" b="1" dirty="0" smtClean="0"/>
              <a:t> - e.g. </a:t>
            </a:r>
            <a:r>
              <a:rPr lang="en-GB" dirty="0" smtClean="0"/>
              <a:t>normal </a:t>
            </a:r>
            <a:r>
              <a:rPr lang="en-GB" dirty="0"/>
              <a:t>increase in creatinine </a:t>
            </a:r>
            <a:r>
              <a:rPr lang="en-GB" dirty="0" smtClean="0"/>
              <a:t>following pregnancy; anticipated drug-related increases) 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b="1" dirty="0" smtClean="0"/>
              <a:t>And false negatives – e.g. </a:t>
            </a:r>
            <a:r>
              <a:rPr lang="en-GB" dirty="0" smtClean="0"/>
              <a:t>occurrence </a:t>
            </a:r>
            <a:r>
              <a:rPr lang="en-GB" dirty="0"/>
              <a:t>of AKI in the past year could </a:t>
            </a:r>
            <a:r>
              <a:rPr lang="en-GB" dirty="0" smtClean="0"/>
              <a:t>result in </a:t>
            </a:r>
            <a:r>
              <a:rPr lang="en-GB" dirty="0"/>
              <a:t>spuriously high calculation of </a:t>
            </a:r>
            <a:r>
              <a:rPr lang="en-GB" dirty="0" smtClean="0"/>
              <a:t>patient’s </a:t>
            </a:r>
            <a:r>
              <a:rPr lang="en-GB" dirty="0"/>
              <a:t>baseline </a:t>
            </a:r>
            <a:r>
              <a:rPr lang="en-GB" dirty="0" smtClean="0"/>
              <a:t>creatinine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51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Responding to warning alerts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 smtClean="0"/>
              <a:t>‘Think Kidney’s has published guidance on responding to these alerts </a:t>
            </a:r>
            <a:r>
              <a:rPr lang="en-GB" sz="2800" dirty="0"/>
              <a:t>– also includes </a:t>
            </a:r>
            <a:r>
              <a:rPr lang="en-GB" sz="2800" u="sng" dirty="0"/>
              <a:t>staging </a:t>
            </a:r>
            <a:r>
              <a:rPr lang="en-GB" sz="2800" dirty="0"/>
              <a:t>and </a:t>
            </a:r>
            <a:r>
              <a:rPr lang="en-GB" sz="2800" u="sng" dirty="0"/>
              <a:t>referral criteria</a:t>
            </a:r>
            <a:r>
              <a:rPr lang="en-GB" sz="2800" dirty="0"/>
              <a:t> </a:t>
            </a:r>
            <a:endParaRPr lang="en-GB" sz="2800" u="sng" dirty="0" smtClean="0"/>
          </a:p>
          <a:p>
            <a:pPr>
              <a:lnSpc>
                <a:spcPct val="80000"/>
              </a:lnSpc>
            </a:pP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5720"/>
            <a:ext cx="6172200" cy="3735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81000"/>
            <a:ext cx="6705600" cy="30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848855">
            <a:off x="3996223" y="3173879"/>
            <a:ext cx="521742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 Think </a:t>
            </a:r>
            <a:r>
              <a:rPr lang="en-GB" sz="1600" dirty="0"/>
              <a:t>Kidney’s </a:t>
            </a:r>
            <a:r>
              <a:rPr lang="en-GB" sz="1600" dirty="0" smtClean="0"/>
              <a:t>resource (</a:t>
            </a:r>
            <a:r>
              <a:rPr lang="en-GB" sz="1600" dirty="0" smtClean="0">
                <a:hlinkClick r:id="rId5"/>
              </a:rPr>
              <a:t>www.thinkkidneys.nhs.uk/aki/wp-content/uploads/sites/2/2016/10/RespondingtoAKI-Warning-Stage-Test-Results-for-Adults-in-Primary-Care.pdf</a:t>
            </a:r>
            <a:r>
              <a:rPr lang="en-GB" sz="1600" dirty="0" smtClean="0"/>
              <a:t>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4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Medicines in AKI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686800" cy="6172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If AKI detected, “Think Medicines”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MO guidance and suggested actions to take for a wide problematic medicines available from Think Kidneys…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2897453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193116" cy="2870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44574"/>
            <a:ext cx="4191000" cy="2694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848855">
            <a:off x="3810260" y="3037425"/>
            <a:ext cx="496895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  Think Kidney’s </a:t>
            </a:r>
            <a:r>
              <a:rPr lang="en-GB" sz="1600" dirty="0"/>
              <a:t>website </a:t>
            </a:r>
            <a:r>
              <a:rPr lang="en-GB" sz="1600" dirty="0">
                <a:hlinkClick r:id="rId6"/>
              </a:rPr>
              <a:t>https://</a:t>
            </a:r>
            <a:r>
              <a:rPr lang="en-GB" sz="1600" dirty="0" smtClean="0">
                <a:hlinkClick r:id="rId6"/>
              </a:rPr>
              <a:t>www.thinkkidneys.nhs.uk/aki/wp-content/uploads/sites/2/2016/03/Guidelines-for-Medicines-optimisation-in-patients-with-AKI-final.pdf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5705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AKI resources ….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6400800" cy="6019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                    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‘Think Kidneys’ </a:t>
            </a:r>
            <a:r>
              <a:rPr lang="en-GB" dirty="0"/>
              <a:t>website </a:t>
            </a:r>
            <a:r>
              <a:rPr lang="en-GB" dirty="0" smtClean="0"/>
              <a:t>(www.thinkkidneys.nhs.uk) has lots more  resources for…..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Primary care: </a:t>
            </a:r>
            <a:r>
              <a:rPr lang="en-GB" sz="2200" dirty="0" smtClean="0"/>
              <a:t>  </a:t>
            </a:r>
            <a:r>
              <a:rPr lang="en-GB" sz="2200" dirty="0" smtClean="0">
                <a:hlinkClick r:id="rId3"/>
              </a:rPr>
              <a:t>www.thinkkidneys.nhs.uk/aki/resources/primary-care/</a:t>
            </a:r>
            <a:r>
              <a:rPr lang="en-GB" sz="2200" dirty="0" smtClean="0"/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Care homes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www.thinkkidneys.nhs.uk/aki/resources/care-homes</a:t>
            </a:r>
            <a:endParaRPr lang="en-GB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Patients: </a:t>
            </a:r>
            <a:r>
              <a:rPr lang="en-GB" dirty="0"/>
              <a:t>range of </a:t>
            </a:r>
            <a:r>
              <a:rPr lang="en-GB" dirty="0" smtClean="0"/>
              <a:t>leaflets available at </a:t>
            </a:r>
            <a:r>
              <a:rPr lang="en-GB" dirty="0">
                <a:hlinkClick r:id="rId5"/>
              </a:rPr>
              <a:t>https://www.thinkkidneys.nhs.uk/aki/resources/primary-care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5680"/>
            <a:ext cx="1676400" cy="61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702" y="1143000"/>
            <a:ext cx="1895475" cy="26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810000"/>
            <a:ext cx="1985962" cy="27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20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0960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AKI is usually caused by an acute insult on top of background morbidity.  What are the top 5 background morbidity risk factors and top 3 acute insults.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If a patient presents with these risk factors and AKI is suspected what do you do?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Identify High Risk medicines in Patients where AKI is suspected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For each medicine what action would you take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If the patient is admitted to hospital with AKI what actions should be taken when the patient is discharged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If any high risk medicines were stopped what action should be taken post AKI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What key pieces of information would you put in a patient information leaflet about AKI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248400"/>
            <a:ext cx="6934200" cy="609600"/>
          </a:xfrm>
        </p:spPr>
        <p:txBody>
          <a:bodyPr/>
          <a:lstStyle/>
          <a:p>
            <a:r>
              <a:rPr lang="en-GB" dirty="0" smtClean="0"/>
              <a:t>From London AKI </a:t>
            </a:r>
            <a:r>
              <a:rPr lang="en-GB" dirty="0" smtClean="0"/>
              <a:t>Network Algorithm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976" r="2976"/>
          <a:stretch>
            <a:fillRect/>
          </a:stretch>
        </p:blipFill>
        <p:spPr bwMode="auto">
          <a:xfrm>
            <a:off x="381000" y="228600"/>
            <a:ext cx="812131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GB" dirty="0"/>
              <a:t>S</a:t>
            </a:r>
            <a:r>
              <a:rPr lang="en-GB" dirty="0" smtClean="0"/>
              <a:t>elected high-risk medicines - suggested </a:t>
            </a:r>
            <a:r>
              <a:rPr lang="en-GB" dirty="0"/>
              <a:t>actions to take </a:t>
            </a:r>
            <a:r>
              <a:rPr lang="en-GB" dirty="0" smtClean="0"/>
              <a:t>in presence of AKI</a:t>
            </a:r>
            <a:r>
              <a:rPr lang="en-GB" baseline="30000" dirty="0" smtClean="0"/>
              <a:t>1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" y="1143000"/>
            <a:ext cx="8991600" cy="533400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NSAIDs/COX </a:t>
            </a:r>
            <a:r>
              <a:rPr lang="en-GB" b="1" dirty="0"/>
              <a:t>II inhibitors: </a:t>
            </a:r>
            <a:r>
              <a:rPr lang="en-GB" dirty="0">
                <a:solidFill>
                  <a:srgbClr val="FF0000"/>
                </a:solidFill>
              </a:rPr>
              <a:t>Avoid </a:t>
            </a:r>
            <a:r>
              <a:rPr lang="en-GB" dirty="0" smtClean="0">
                <a:solidFill>
                  <a:srgbClr val="FF0000"/>
                </a:solidFill>
              </a:rPr>
              <a:t>use</a:t>
            </a:r>
            <a:endParaRPr lang="en-GB" dirty="0"/>
          </a:p>
          <a:p>
            <a:r>
              <a:rPr lang="en-GB" b="1" dirty="0" smtClean="0"/>
              <a:t>Aminoglycosides</a:t>
            </a:r>
            <a:r>
              <a:rPr lang="en-GB" b="1" dirty="0"/>
              <a:t>: </a:t>
            </a:r>
            <a:r>
              <a:rPr lang="en-GB" dirty="0">
                <a:solidFill>
                  <a:srgbClr val="FF0000"/>
                </a:solidFill>
              </a:rPr>
              <a:t>Avoid use if possible</a:t>
            </a:r>
            <a:r>
              <a:rPr lang="en-GB" dirty="0"/>
              <a:t>. If unavoidable, reduce dose &amp;/or increase dosing interval. Monitor drug levels and renal function 2-3 </a:t>
            </a:r>
            <a:r>
              <a:rPr lang="en-GB" dirty="0" smtClean="0"/>
              <a:t>times/week</a:t>
            </a:r>
          </a:p>
          <a:p>
            <a:r>
              <a:rPr lang="en-GB" b="1" dirty="0"/>
              <a:t>Trimethoprim: </a:t>
            </a:r>
            <a:r>
              <a:rPr lang="en-GB" dirty="0">
                <a:solidFill>
                  <a:srgbClr val="FF0000"/>
                </a:solidFill>
              </a:rPr>
              <a:t>Avoid or reduce dose </a:t>
            </a:r>
            <a:r>
              <a:rPr lang="en-GB" dirty="0"/>
              <a:t>(particularly if patient is already taking an </a:t>
            </a:r>
            <a:r>
              <a:rPr lang="en-GB" dirty="0" err="1"/>
              <a:t>ACEi</a:t>
            </a:r>
            <a:r>
              <a:rPr lang="en-GB" dirty="0"/>
              <a:t>, ARB or </a:t>
            </a:r>
            <a:r>
              <a:rPr lang="en-GB" dirty="0" smtClean="0"/>
              <a:t>spironolactone – </a:t>
            </a:r>
            <a:r>
              <a:rPr lang="en-GB" b="1" dirty="0" smtClean="0"/>
              <a:t>and particularly </a:t>
            </a:r>
            <a:r>
              <a:rPr lang="en-GB" b="1" u="sng" dirty="0" smtClean="0"/>
              <a:t>elderly</a:t>
            </a:r>
            <a:r>
              <a:rPr lang="en-GB" b="1" dirty="0" smtClean="0"/>
              <a:t> patients</a:t>
            </a:r>
            <a:r>
              <a:rPr lang="en-GB" dirty="0" smtClean="0"/>
              <a:t>) </a:t>
            </a:r>
          </a:p>
          <a:p>
            <a:r>
              <a:rPr lang="en-GB" b="1" dirty="0" smtClean="0"/>
              <a:t>Tetracycline</a:t>
            </a:r>
            <a:r>
              <a:rPr lang="en-GB" b="1" dirty="0"/>
              <a:t>: </a:t>
            </a:r>
            <a:r>
              <a:rPr lang="en-GB" dirty="0">
                <a:solidFill>
                  <a:srgbClr val="FF0000"/>
                </a:solidFill>
              </a:rPr>
              <a:t>Avoid use</a:t>
            </a:r>
          </a:p>
          <a:p>
            <a:r>
              <a:rPr lang="en-GB" b="1" dirty="0"/>
              <a:t>Metformin: </a:t>
            </a:r>
            <a:r>
              <a:rPr lang="en-GB" dirty="0">
                <a:solidFill>
                  <a:srgbClr val="FF0000"/>
                </a:solidFill>
              </a:rPr>
              <a:t>Avoid if GFR </a:t>
            </a:r>
            <a:r>
              <a:rPr lang="en-GB" dirty="0" smtClean="0">
                <a:solidFill>
                  <a:srgbClr val="FF0000"/>
                </a:solidFill>
              </a:rPr>
              <a:t>&lt;30 </a:t>
            </a:r>
            <a:r>
              <a:rPr lang="en-GB" dirty="0">
                <a:solidFill>
                  <a:srgbClr val="FF0000"/>
                </a:solidFill>
              </a:rPr>
              <a:t>ml/min</a:t>
            </a:r>
          </a:p>
          <a:p>
            <a:r>
              <a:rPr lang="en-GB" b="1" dirty="0"/>
              <a:t>Methotrexate: </a:t>
            </a:r>
            <a:r>
              <a:rPr lang="en-GB" dirty="0">
                <a:solidFill>
                  <a:srgbClr val="FF0000"/>
                </a:solidFill>
              </a:rPr>
              <a:t>Avoid</a:t>
            </a:r>
            <a:r>
              <a:rPr lang="en-GB" dirty="0"/>
              <a:t> </a:t>
            </a:r>
            <a:r>
              <a:rPr lang="en-GB" dirty="0" smtClean="0"/>
              <a:t>esp. if </a:t>
            </a:r>
            <a:r>
              <a:rPr lang="en-GB" dirty="0"/>
              <a:t>patient at risk of </a:t>
            </a:r>
            <a:r>
              <a:rPr lang="en-GB" dirty="0" smtClean="0"/>
              <a:t>hyperkalaemia </a:t>
            </a:r>
            <a:endParaRPr lang="en-GB" dirty="0"/>
          </a:p>
          <a:p>
            <a:r>
              <a:rPr lang="en-GB" b="1" dirty="0"/>
              <a:t>5-aminosalicylates: </a:t>
            </a:r>
            <a:r>
              <a:rPr lang="en-GB" dirty="0">
                <a:solidFill>
                  <a:srgbClr val="FF0000"/>
                </a:solidFill>
              </a:rPr>
              <a:t>Avoid </a:t>
            </a:r>
            <a:r>
              <a:rPr lang="en-GB" dirty="0" smtClean="0">
                <a:solidFill>
                  <a:srgbClr val="FF0000"/>
                </a:solidFill>
              </a:rPr>
              <a:t>use</a:t>
            </a:r>
          </a:p>
          <a:p>
            <a:r>
              <a:rPr lang="en-GB" b="1" dirty="0" err="1" smtClean="0"/>
              <a:t>Tolvaptan</a:t>
            </a:r>
            <a:r>
              <a:rPr lang="en-GB" dirty="0" smtClean="0"/>
              <a:t> ( Vasopressin V</a:t>
            </a:r>
            <a:r>
              <a:rPr lang="en-GB" baseline="-25000" dirty="0" smtClean="0"/>
              <a:t>2</a:t>
            </a:r>
            <a:r>
              <a:rPr lang="en-GB" dirty="0" smtClean="0"/>
              <a:t> receptor antagonist): </a:t>
            </a:r>
            <a:r>
              <a:rPr lang="en-GB" dirty="0" smtClean="0">
                <a:solidFill>
                  <a:srgbClr val="FF0000"/>
                </a:solidFill>
              </a:rPr>
              <a:t>Stop and seek specialist advice.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76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Suggested action to take with </a:t>
            </a:r>
            <a:r>
              <a:rPr lang="en-GB" dirty="0" err="1" smtClean="0"/>
              <a:t>antihypertensives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Antihypertensives</a:t>
            </a:r>
            <a:r>
              <a:rPr lang="en-GB" dirty="0"/>
              <a:t>: </a:t>
            </a:r>
            <a:r>
              <a:rPr lang="en-GB" i="1" dirty="0">
                <a:solidFill>
                  <a:srgbClr val="FF0000"/>
                </a:solidFill>
              </a:rPr>
              <a:t>Consider </a:t>
            </a:r>
            <a:r>
              <a:rPr lang="en-GB" i="1" dirty="0" smtClean="0">
                <a:solidFill>
                  <a:srgbClr val="FF0000"/>
                </a:solidFill>
              </a:rPr>
              <a:t>withholding/reduce </a:t>
            </a:r>
            <a:r>
              <a:rPr lang="en-GB" i="1" dirty="0">
                <a:solidFill>
                  <a:srgbClr val="FF0000"/>
                </a:solidFill>
              </a:rPr>
              <a:t>dose depending on clinical signs</a:t>
            </a:r>
            <a:r>
              <a:rPr lang="en-GB" dirty="0"/>
              <a:t>.  Some patients who continue taking beta-blockers during an episode of AKI have developed complete heart block and required temporary pacing.</a:t>
            </a:r>
          </a:p>
          <a:p>
            <a:r>
              <a:rPr lang="en-GB" b="1" dirty="0"/>
              <a:t>Thiazide &amp; loop diuretics: </a:t>
            </a:r>
            <a:r>
              <a:rPr lang="en-GB" dirty="0"/>
              <a:t>Monitor and adjust dose as necessary.</a:t>
            </a:r>
          </a:p>
          <a:p>
            <a:r>
              <a:rPr lang="en-GB" b="1" dirty="0"/>
              <a:t>Potassium sparing diuretics: </a:t>
            </a:r>
            <a:r>
              <a:rPr lang="en-GB" dirty="0">
                <a:solidFill>
                  <a:srgbClr val="FF0000"/>
                </a:solidFill>
              </a:rPr>
              <a:t>Avoid use.</a:t>
            </a:r>
          </a:p>
          <a:p>
            <a:r>
              <a:rPr lang="en-GB" b="1" dirty="0"/>
              <a:t>RAS drugs (</a:t>
            </a:r>
            <a:r>
              <a:rPr lang="en-GB" b="1" dirty="0" err="1"/>
              <a:t>ACEi</a:t>
            </a:r>
            <a:r>
              <a:rPr lang="en-GB" b="1" dirty="0"/>
              <a:t>/ARBs/</a:t>
            </a:r>
            <a:r>
              <a:rPr lang="en-GB" b="1" dirty="0" err="1"/>
              <a:t>aliskiren</a:t>
            </a:r>
            <a:r>
              <a:rPr lang="en-GB" b="1" dirty="0"/>
              <a:t>):</a:t>
            </a:r>
            <a:r>
              <a:rPr lang="en-GB" i="1" dirty="0"/>
              <a:t> </a:t>
            </a:r>
            <a:r>
              <a:rPr lang="en-GB" i="1" u="sng" dirty="0">
                <a:solidFill>
                  <a:srgbClr val="FF0000"/>
                </a:solidFill>
              </a:rPr>
              <a:t>Consider </a:t>
            </a:r>
            <a:r>
              <a:rPr lang="en-GB" i="1" u="sng" dirty="0" smtClean="0">
                <a:solidFill>
                  <a:srgbClr val="FF0000"/>
                </a:solidFill>
              </a:rPr>
              <a:t>withholding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In </a:t>
            </a:r>
            <a:r>
              <a:rPr lang="en-GB" dirty="0"/>
              <a:t>some situations, e.g. heart failure with a decent blood pressure, continuing them might actually be helpful. </a:t>
            </a:r>
            <a:endParaRPr lang="en-GB" dirty="0" smtClean="0"/>
          </a:p>
          <a:p>
            <a:pPr lvl="1"/>
            <a:r>
              <a:rPr lang="en-GB" dirty="0" smtClean="0"/>
              <a:t>If </a:t>
            </a:r>
            <a:r>
              <a:rPr lang="en-GB" dirty="0"/>
              <a:t>patient is hypertensive, consider alternative antihypertensive agents, e.g., calcium channel blockers, thiazide-type diuretics, </a:t>
            </a:r>
            <a:r>
              <a:rPr lang="en-GB" dirty="0" smtClean="0"/>
              <a:t>alpha-blockers</a:t>
            </a:r>
            <a:r>
              <a:rPr lang="en-GB" dirty="0"/>
              <a:t>, beta-blockers if appropriate.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92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Post-AKI follow-up in primary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Been suggested that improvements required </a:t>
            </a:r>
            <a:r>
              <a:rPr lang="en-GB" dirty="0"/>
              <a:t>in </a:t>
            </a:r>
            <a:r>
              <a:rPr lang="en-GB" dirty="0" smtClean="0"/>
              <a:t>primary care </a:t>
            </a:r>
            <a:r>
              <a:rPr lang="en-GB" b="1" dirty="0" smtClean="0"/>
              <a:t>follow-up</a:t>
            </a:r>
            <a:r>
              <a:rPr lang="en-GB" dirty="0" smtClean="0"/>
              <a:t> of </a:t>
            </a:r>
            <a:r>
              <a:rPr lang="en-GB" dirty="0"/>
              <a:t>patients </a:t>
            </a:r>
            <a:r>
              <a:rPr lang="en-GB" dirty="0" smtClean="0"/>
              <a:t>after hospital stay complicated by AKI </a:t>
            </a:r>
            <a:endParaRPr lang="en-GB" dirty="0"/>
          </a:p>
          <a:p>
            <a:r>
              <a:rPr lang="en-GB" dirty="0"/>
              <a:t> </a:t>
            </a:r>
            <a:r>
              <a:rPr lang="en-GB" dirty="0" smtClean="0"/>
              <a:t>Follow up: </a:t>
            </a:r>
          </a:p>
          <a:p>
            <a:pPr lvl="1"/>
            <a:r>
              <a:rPr lang="en-GB" dirty="0" smtClean="0"/>
              <a:t>early review to assess renal recovery and review of medications that have may been stopped</a:t>
            </a:r>
          </a:p>
          <a:p>
            <a:pPr lvl="1"/>
            <a:r>
              <a:rPr lang="en-GB" dirty="0" smtClean="0"/>
              <a:t>longer-term </a:t>
            </a:r>
            <a:r>
              <a:rPr lang="en-GB" dirty="0"/>
              <a:t>monitoring </a:t>
            </a:r>
            <a:r>
              <a:rPr lang="en-GB" dirty="0" smtClean="0"/>
              <a:t>to development/progression </a:t>
            </a:r>
            <a:r>
              <a:rPr lang="en-GB" dirty="0"/>
              <a:t>of </a:t>
            </a:r>
            <a:r>
              <a:rPr lang="en-GB" dirty="0" smtClean="0"/>
              <a:t>CKD:</a:t>
            </a:r>
          </a:p>
          <a:p>
            <a:pPr lvl="2"/>
            <a:r>
              <a:rPr lang="en-GB" sz="2000" dirty="0" smtClean="0"/>
              <a:t>many people may have residual CKD</a:t>
            </a:r>
          </a:p>
          <a:p>
            <a:pPr lvl="2"/>
            <a:r>
              <a:rPr lang="en-GB" sz="2000" b="1" dirty="0" smtClean="0"/>
              <a:t>NICE </a:t>
            </a:r>
            <a:r>
              <a:rPr lang="en-GB" sz="2000" b="1" dirty="0"/>
              <a:t>recommend </a:t>
            </a:r>
            <a:r>
              <a:rPr lang="en-GB" sz="2000" b="1" dirty="0" smtClean="0"/>
              <a:t>monitoring renal function for </a:t>
            </a:r>
            <a:r>
              <a:rPr lang="en-GB" sz="2000" b="1" dirty="0" smtClean="0">
                <a:solidFill>
                  <a:srgbClr val="FF0000"/>
                </a:solidFill>
              </a:rPr>
              <a:t>3 years post-AKI (CG169)</a:t>
            </a:r>
          </a:p>
          <a:p>
            <a:pPr lvl="1"/>
            <a:r>
              <a:rPr lang="en-GB" dirty="0" smtClean="0"/>
              <a:t>opportunity </a:t>
            </a:r>
            <a:r>
              <a:rPr lang="en-GB" dirty="0"/>
              <a:t>to provide advice to </a:t>
            </a:r>
            <a:r>
              <a:rPr lang="en-GB" dirty="0" smtClean="0"/>
              <a:t>patients/carers </a:t>
            </a:r>
            <a:r>
              <a:rPr lang="en-GB" dirty="0"/>
              <a:t>to limit further AKI </a:t>
            </a:r>
            <a:r>
              <a:rPr lang="en-GB" dirty="0" smtClean="0"/>
              <a:t>episodes  - e.g. advice on medicines to stop on ‘sick days’; importance of hydration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783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/>
              <a:t>Why focus on AKI?</a:t>
            </a:r>
          </a:p>
          <a:p>
            <a:pPr lvl="1"/>
            <a:r>
              <a:rPr lang="en-GB" sz="2400" dirty="0" smtClean="0"/>
              <a:t>Recognised </a:t>
            </a:r>
            <a:r>
              <a:rPr lang="en-GB" sz="2400" dirty="0"/>
              <a:t>as </a:t>
            </a:r>
            <a:r>
              <a:rPr lang="en-GB" sz="2400" dirty="0" smtClean="0"/>
              <a:t>patient </a:t>
            </a:r>
            <a:r>
              <a:rPr lang="en-GB" sz="2400" dirty="0"/>
              <a:t>safety priority by NHS </a:t>
            </a:r>
            <a:r>
              <a:rPr lang="en-GB" sz="2400" dirty="0" smtClean="0"/>
              <a:t>England</a:t>
            </a:r>
          </a:p>
          <a:p>
            <a:pPr lvl="1"/>
            <a:r>
              <a:rPr lang="en-GB" sz="2400" dirty="0" smtClean="0"/>
              <a:t>Up </a:t>
            </a:r>
            <a:r>
              <a:rPr lang="en-GB" sz="2400" dirty="0"/>
              <a:t>to 100,000 deaths a year in hospital are associated with </a:t>
            </a:r>
            <a:r>
              <a:rPr lang="en-GB" sz="2400" dirty="0" smtClean="0"/>
              <a:t>AKI</a:t>
            </a:r>
          </a:p>
          <a:p>
            <a:pPr lvl="1"/>
            <a:r>
              <a:rPr lang="en-GB" sz="2400" dirty="0" smtClean="0"/>
              <a:t>~1 </a:t>
            </a:r>
            <a:r>
              <a:rPr lang="en-GB" sz="2400" dirty="0"/>
              <a:t>in 5 people admitted to hospital as an emergency have </a:t>
            </a:r>
            <a:r>
              <a:rPr lang="en-GB" sz="2400" dirty="0" smtClean="0"/>
              <a:t>AKI</a:t>
            </a:r>
          </a:p>
          <a:p>
            <a:pPr lvl="1"/>
            <a:r>
              <a:rPr lang="en-GB" sz="2400" dirty="0" smtClean="0"/>
              <a:t>Estimated </a:t>
            </a:r>
            <a:r>
              <a:rPr lang="en-GB" sz="2400" dirty="0"/>
              <a:t>that up to 30% of cases </a:t>
            </a:r>
            <a:r>
              <a:rPr lang="en-GB" sz="2400" dirty="0" smtClean="0"/>
              <a:t>preventable</a:t>
            </a:r>
          </a:p>
          <a:p>
            <a:pPr lvl="1"/>
            <a:r>
              <a:rPr lang="en-GB" sz="2400" dirty="0" smtClean="0"/>
              <a:t>~65</a:t>
            </a:r>
            <a:r>
              <a:rPr lang="en-GB" sz="2400" dirty="0"/>
              <a:t>% of AKI </a:t>
            </a:r>
            <a:r>
              <a:rPr lang="en-GB" sz="2400" dirty="0" smtClean="0"/>
              <a:t>cases start </a:t>
            </a:r>
            <a:r>
              <a:rPr lang="en-GB" sz="2400" dirty="0"/>
              <a:t>in the </a:t>
            </a:r>
            <a:r>
              <a:rPr lang="en-GB" sz="2400" dirty="0" smtClean="0"/>
              <a:t>community</a:t>
            </a:r>
          </a:p>
          <a:p>
            <a:pPr marL="457200" lvl="1" indent="0">
              <a:buNone/>
            </a:pPr>
            <a:endParaRPr lang="en-GB" sz="1200" u="sng" dirty="0" smtClean="0">
              <a:hlinkClick r:id="rId3"/>
            </a:endParaRPr>
          </a:p>
          <a:p>
            <a:pPr marL="457200" lvl="1" indent="0">
              <a:buNone/>
            </a:pPr>
            <a:endParaRPr lang="en-GB" sz="1200" u="sng" dirty="0">
              <a:hlinkClick r:id="rId3"/>
            </a:endParaRPr>
          </a:p>
          <a:p>
            <a:pPr marL="457200" lvl="1" indent="0">
              <a:buNone/>
            </a:pPr>
            <a:endParaRPr lang="en-GB" sz="1200" u="sng" dirty="0" smtClean="0">
              <a:hlinkClick r:id="rId3"/>
            </a:endParaRPr>
          </a:p>
          <a:p>
            <a:pPr marL="457200" lvl="1" indent="0">
              <a:buNone/>
            </a:pPr>
            <a:endParaRPr lang="en-GB" sz="1200" u="sng" dirty="0">
              <a:hlinkClick r:id="rId3"/>
            </a:endParaRPr>
          </a:p>
          <a:p>
            <a:pPr marL="457200" lvl="1" indent="0">
              <a:buNone/>
            </a:pPr>
            <a:endParaRPr lang="en-GB" sz="1200" u="sng" dirty="0" smtClean="0">
              <a:hlinkClick r:id="rId3"/>
            </a:endParaRPr>
          </a:p>
          <a:p>
            <a:pPr marL="457200" lvl="1" indent="0">
              <a:buNone/>
            </a:pPr>
            <a:r>
              <a:rPr lang="en-GB" sz="1200" u="sng" dirty="0" smtClean="0">
                <a:hlinkClick r:id="rId3"/>
              </a:rPr>
              <a:t>Ref</a:t>
            </a:r>
            <a:r>
              <a:rPr lang="en-GB" sz="1200" u="sng" dirty="0">
                <a:hlinkClick r:id="rId3"/>
              </a:rPr>
              <a:t>: Think Kidneys National AKI Programme https://www.thinkkidneys.nhs.uk/aki/wp-content/uploads/sites/2/2017/02/NHS-Think-Kidneys-AKI-Programme-Review-and-Evaluation.pdf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lvl="1"/>
            <a:endParaRPr lang="en-GB" sz="2400" dirty="0">
              <a:hlinkClick r:id="rId3"/>
            </a:endParaRPr>
          </a:p>
          <a:p>
            <a:pPr lvl="1"/>
            <a:endParaRPr lang="en-GB" sz="2400" dirty="0" smtClean="0">
              <a:hlinkClick r:id="rId3"/>
            </a:endParaRPr>
          </a:p>
          <a:p>
            <a:pPr lvl="1"/>
            <a:endParaRPr lang="en-GB" sz="2400" dirty="0">
              <a:hlinkClick r:id="rId3"/>
            </a:endParaRPr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72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8991600" cy="4419600"/>
          </a:xfrm>
          <a:prstGeom prst="rect">
            <a:avLst/>
          </a:prstGeom>
          <a:solidFill>
            <a:schemeClr val="accent2">
              <a:lumMod val="20000"/>
              <a:lumOff val="8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Post-AKI follow-up in primary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  Example: </a:t>
            </a:r>
            <a:r>
              <a:rPr lang="en-GB" dirty="0" smtClean="0"/>
              <a:t>Recent CCG initiative</a:t>
            </a:r>
            <a:r>
              <a:rPr lang="en-GB" baseline="30000" dirty="0" smtClean="0"/>
              <a:t>1</a:t>
            </a:r>
            <a:r>
              <a:rPr lang="en-GB" dirty="0" smtClean="0"/>
              <a:t> included development of post-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discharge GP practice action plans. Key processes for plan: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400" b="1" dirty="0"/>
              <a:t>Coding</a:t>
            </a:r>
            <a:r>
              <a:rPr lang="en-GB" sz="2400" dirty="0"/>
              <a:t>: Has there been appropriate </a:t>
            </a:r>
            <a:r>
              <a:rPr lang="en-GB" sz="2400" dirty="0" smtClean="0"/>
              <a:t>coding </a:t>
            </a:r>
            <a:r>
              <a:rPr lang="en-GB" sz="2400" dirty="0"/>
              <a:t>of </a:t>
            </a:r>
            <a:r>
              <a:rPr lang="en-GB" sz="2400" dirty="0" smtClean="0"/>
              <a:t>AKI?</a:t>
            </a:r>
          </a:p>
          <a:p>
            <a:pPr lvl="2"/>
            <a:r>
              <a:rPr lang="en-GB" sz="2400" dirty="0" smtClean="0">
                <a:solidFill>
                  <a:srgbClr val="FF0000"/>
                </a:solidFill>
              </a:rPr>
              <a:t>Audit of this CCG found </a:t>
            </a:r>
            <a:r>
              <a:rPr lang="en-GB" sz="2400" b="1" u="sng" dirty="0" smtClean="0">
                <a:solidFill>
                  <a:srgbClr val="FF0000"/>
                </a:solidFill>
              </a:rPr>
              <a:t>75</a:t>
            </a:r>
            <a:r>
              <a:rPr lang="en-GB" sz="2400" b="1" u="sng" dirty="0">
                <a:solidFill>
                  <a:srgbClr val="FF0000"/>
                </a:solidFill>
              </a:rPr>
              <a:t>%</a:t>
            </a:r>
            <a:r>
              <a:rPr lang="en-GB" sz="2400" dirty="0">
                <a:solidFill>
                  <a:srgbClr val="FF0000"/>
                </a:solidFill>
              </a:rPr>
              <a:t> of patients with AKI </a:t>
            </a:r>
            <a:r>
              <a:rPr lang="en-GB" sz="2400" dirty="0" smtClean="0">
                <a:solidFill>
                  <a:srgbClr val="FF0000"/>
                </a:solidFill>
              </a:rPr>
              <a:t>on discharge </a:t>
            </a:r>
            <a:r>
              <a:rPr lang="en-GB" sz="2400" dirty="0">
                <a:solidFill>
                  <a:srgbClr val="FF0000"/>
                </a:solidFill>
              </a:rPr>
              <a:t>sheet </a:t>
            </a:r>
            <a:r>
              <a:rPr lang="en-GB" sz="2400" b="1" dirty="0">
                <a:solidFill>
                  <a:srgbClr val="FF0000"/>
                </a:solidFill>
              </a:rPr>
              <a:t>did not</a:t>
            </a:r>
            <a:r>
              <a:rPr lang="en-GB" sz="2400" dirty="0">
                <a:solidFill>
                  <a:srgbClr val="FF0000"/>
                </a:solidFill>
              </a:rPr>
              <a:t> have </a:t>
            </a:r>
            <a:r>
              <a:rPr lang="en-GB" sz="2400" dirty="0" smtClean="0">
                <a:solidFill>
                  <a:srgbClr val="FF0000"/>
                </a:solidFill>
              </a:rPr>
              <a:t>coding </a:t>
            </a:r>
            <a:r>
              <a:rPr lang="en-GB" sz="2400" dirty="0">
                <a:solidFill>
                  <a:srgbClr val="FF0000"/>
                </a:solidFill>
              </a:rPr>
              <a:t>in </a:t>
            </a:r>
            <a:r>
              <a:rPr lang="en-GB" sz="2400" dirty="0" smtClean="0">
                <a:solidFill>
                  <a:srgbClr val="FF0000"/>
                </a:solidFill>
              </a:rPr>
              <a:t>primary </a:t>
            </a:r>
            <a:r>
              <a:rPr lang="en-GB" sz="2400" dirty="0">
                <a:solidFill>
                  <a:srgbClr val="FF0000"/>
                </a:solidFill>
              </a:rPr>
              <a:t>care record.</a:t>
            </a:r>
          </a:p>
          <a:p>
            <a:pPr lvl="1"/>
            <a:r>
              <a:rPr lang="en-GB" sz="2400" b="1" dirty="0"/>
              <a:t>Medication Review</a:t>
            </a:r>
            <a:r>
              <a:rPr lang="en-GB" sz="2400" dirty="0"/>
              <a:t>: Has the patient had a medication review within 4 weeks post-discharge? </a:t>
            </a:r>
          </a:p>
          <a:p>
            <a:pPr lvl="1"/>
            <a:r>
              <a:rPr lang="en-GB" sz="2400" b="1" dirty="0"/>
              <a:t>Monitoring</a:t>
            </a:r>
            <a:r>
              <a:rPr lang="en-GB" sz="2400" dirty="0"/>
              <a:t>: Has kidney function been checked within 3 months?</a:t>
            </a:r>
          </a:p>
          <a:p>
            <a:pPr lvl="1"/>
            <a:r>
              <a:rPr lang="en-GB" sz="2400" b="1" dirty="0"/>
              <a:t>Communication</a:t>
            </a:r>
            <a:r>
              <a:rPr lang="en-GB" sz="2400" dirty="0"/>
              <a:t>: Has AKI risk been communicated to the patient (and carer)?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300" dirty="0" smtClean="0"/>
              <a:t>1.</a:t>
            </a:r>
            <a:r>
              <a:rPr lang="en-GB" sz="1300" u="sng" dirty="0" smtClean="0">
                <a:hlinkClick r:id="rId3"/>
              </a:rPr>
              <a:t>https</a:t>
            </a:r>
            <a:r>
              <a:rPr lang="en-GB" sz="1300" u="sng" dirty="0">
                <a:hlinkClick r:id="rId3"/>
              </a:rPr>
              <a:t>://</a:t>
            </a:r>
            <a:r>
              <a:rPr lang="en-GB" sz="1300" u="sng" dirty="0" smtClean="0">
                <a:hlinkClick r:id="rId3"/>
              </a:rPr>
              <a:t>www.thinkkidneys.nhs.uk/aki/wp-content/uploads/sites/2/2017/02/Bury-AKI-Think-Kidneys-Case-Study.pdf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xmlns="" val="833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09600"/>
          </a:xfrm>
        </p:spPr>
        <p:txBody>
          <a:bodyPr>
            <a:normAutofit/>
          </a:bodyPr>
          <a:lstStyle/>
          <a:p>
            <a:r>
              <a:rPr lang="en-GB" dirty="0" smtClean="0"/>
              <a:t>Restarting drugs after an AKI episode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5334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ACEIs</a:t>
            </a:r>
            <a:r>
              <a:rPr lang="en-GB" sz="2000" b="1" dirty="0"/>
              <a:t>, </a:t>
            </a:r>
            <a:r>
              <a:rPr lang="en-GB" sz="2000" b="1" dirty="0" smtClean="0"/>
              <a:t>ARBs, diuretics commonly </a:t>
            </a:r>
            <a:r>
              <a:rPr lang="en-GB" sz="2000" b="1" dirty="0"/>
              <a:t>stopped during </a:t>
            </a:r>
            <a:r>
              <a:rPr lang="en-GB" sz="2000" b="1" dirty="0" smtClean="0"/>
              <a:t>AKI. Think Kidneys resource on restarting</a:t>
            </a:r>
            <a:r>
              <a:rPr lang="en-GB" sz="2000" b="1" baseline="30000" dirty="0" smtClean="0"/>
              <a:t>1</a:t>
            </a:r>
            <a:r>
              <a:rPr lang="en-GB" sz="2000" b="1" dirty="0" smtClean="0"/>
              <a:t> – selected points:</a:t>
            </a:r>
          </a:p>
          <a:p>
            <a:pPr marL="0" indent="0">
              <a:buNone/>
            </a:pPr>
            <a:endParaRPr lang="en-GB" sz="2000" dirty="0" smtClean="0"/>
          </a:p>
          <a:p>
            <a:pPr lvl="0"/>
            <a:r>
              <a:rPr lang="en-GB" sz="2000" b="1" dirty="0" smtClean="0"/>
              <a:t>Review original </a:t>
            </a:r>
            <a:r>
              <a:rPr lang="en-GB" sz="2000" b="1" dirty="0"/>
              <a:t>indication for use of the </a:t>
            </a:r>
            <a:r>
              <a:rPr lang="en-GB" sz="2000" b="1" dirty="0" smtClean="0"/>
              <a:t>drug - if specific contraindication, use alternative</a:t>
            </a:r>
          </a:p>
          <a:p>
            <a:pPr lvl="0"/>
            <a:r>
              <a:rPr lang="en-GB" sz="2000" b="1" u="sng" dirty="0"/>
              <a:t>Heart failure patients:</a:t>
            </a:r>
          </a:p>
          <a:p>
            <a:pPr lvl="1"/>
            <a:r>
              <a:rPr lang="en-GB" dirty="0" smtClean="0"/>
              <a:t>re-start ACEI/ARBs </a:t>
            </a:r>
            <a:r>
              <a:rPr lang="en-GB" b="1" dirty="0" smtClean="0"/>
              <a:t>as </a:t>
            </a:r>
            <a:r>
              <a:rPr lang="en-GB" b="1" dirty="0"/>
              <a:t>soon as </a:t>
            </a:r>
            <a:r>
              <a:rPr lang="en-GB" b="1" dirty="0" smtClean="0"/>
              <a:t>clinically reasonable</a:t>
            </a:r>
          </a:p>
          <a:p>
            <a:pPr lvl="1"/>
            <a:r>
              <a:rPr lang="en-GB" dirty="0" smtClean="0"/>
              <a:t>re-titration (by either GP or heart failure service, if patients under service)</a:t>
            </a:r>
          </a:p>
          <a:p>
            <a:pPr marL="0" lvl="0" indent="0">
              <a:buNone/>
            </a:pPr>
            <a:endParaRPr lang="en-GB" b="1" dirty="0" smtClean="0"/>
          </a:p>
          <a:p>
            <a:r>
              <a:rPr lang="en-GB" sz="2000" b="1" u="sng" dirty="0"/>
              <a:t>CKD with albuminuria:</a:t>
            </a:r>
          </a:p>
          <a:p>
            <a:pPr lvl="1"/>
            <a:r>
              <a:rPr lang="en-GB" dirty="0" smtClean="0"/>
              <a:t>restart ACEI/ARBs unless new contra-indication (e.g. serum </a:t>
            </a:r>
            <a:r>
              <a:rPr lang="en-GB" dirty="0"/>
              <a:t>potassium </a:t>
            </a:r>
            <a:r>
              <a:rPr lang="en-GB" dirty="0" smtClean="0"/>
              <a:t>&gt;5 mmol/L) 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096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www.thinkkidneys.nhs.uk/aki/wp-content/uploads/sites/2/2016/02/When-to-restart-drugs-stopped-during-AKI-final.pdf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8212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09600"/>
          </a:xfrm>
        </p:spPr>
        <p:txBody>
          <a:bodyPr>
            <a:normAutofit/>
          </a:bodyPr>
          <a:lstStyle/>
          <a:p>
            <a:r>
              <a:rPr lang="en-GB" dirty="0" smtClean="0"/>
              <a:t>Restarting drugs after an AKI episode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533400"/>
            <a:ext cx="8915400" cy="5791200"/>
          </a:xfrm>
        </p:spPr>
        <p:txBody>
          <a:bodyPr>
            <a:normAutofit/>
          </a:bodyPr>
          <a:lstStyle/>
          <a:p>
            <a:pPr lvl="0"/>
            <a:endParaRPr lang="en-GB" sz="2000" b="1" u="sng" dirty="0" smtClean="0"/>
          </a:p>
          <a:p>
            <a:pPr lvl="0"/>
            <a:r>
              <a:rPr lang="en-GB" sz="2000" b="1" u="sng" dirty="0" smtClean="0"/>
              <a:t>Patients with Hypertension:</a:t>
            </a:r>
            <a:r>
              <a:rPr lang="en-GB" sz="2000" b="1" u="sng" baseline="30000" dirty="0" smtClean="0"/>
              <a:t>1</a:t>
            </a:r>
            <a:r>
              <a:rPr lang="en-GB" sz="2000" b="1" u="sng" dirty="0" smtClean="0"/>
              <a:t> </a:t>
            </a:r>
            <a:endParaRPr lang="en-GB" sz="2000" b="1" u="sng" dirty="0"/>
          </a:p>
          <a:p>
            <a:pPr lvl="1"/>
            <a:r>
              <a:rPr lang="en-GB" dirty="0" smtClean="0"/>
              <a:t>Review </a:t>
            </a:r>
            <a:r>
              <a:rPr lang="en-GB" dirty="0"/>
              <a:t>antihypertensive </a:t>
            </a:r>
            <a:r>
              <a:rPr lang="en-GB" dirty="0" smtClean="0"/>
              <a:t>strategy and re-check BP - ideally ambulatory </a:t>
            </a:r>
            <a:endParaRPr lang="en-GB" dirty="0"/>
          </a:p>
          <a:p>
            <a:pPr lvl="1"/>
            <a:r>
              <a:rPr lang="en-GB" dirty="0"/>
              <a:t>Bring prescribing into line with NICE </a:t>
            </a:r>
            <a:r>
              <a:rPr lang="en-GB" dirty="0" smtClean="0"/>
              <a:t>CG127</a:t>
            </a:r>
            <a:r>
              <a:rPr lang="en-GB" dirty="0"/>
              <a:t>, if not already</a:t>
            </a:r>
          </a:p>
          <a:p>
            <a:pPr lvl="2"/>
            <a:r>
              <a:rPr lang="en-GB" sz="2000" dirty="0"/>
              <a:t>CCB 1</a:t>
            </a:r>
            <a:r>
              <a:rPr lang="en-GB" sz="2000" baseline="30000" dirty="0"/>
              <a:t>st</a:t>
            </a:r>
            <a:r>
              <a:rPr lang="en-GB" sz="2000" dirty="0"/>
              <a:t>-line for </a:t>
            </a:r>
            <a:r>
              <a:rPr lang="en-GB" sz="2000" dirty="0" smtClean="0"/>
              <a:t>&gt;55’s and black </a:t>
            </a:r>
            <a:r>
              <a:rPr lang="en-GB" sz="2000" dirty="0"/>
              <a:t>people of African/</a:t>
            </a:r>
            <a:r>
              <a:rPr lang="en-GB" sz="2000" dirty="0" err="1"/>
              <a:t>AfroCaribbean</a:t>
            </a:r>
            <a:r>
              <a:rPr lang="en-GB" sz="2000" dirty="0"/>
              <a:t> origin</a:t>
            </a:r>
          </a:p>
          <a:p>
            <a:pPr lvl="1"/>
            <a:r>
              <a:rPr lang="en-GB" dirty="0" smtClean="0"/>
              <a:t>For other </a:t>
            </a:r>
            <a:r>
              <a:rPr lang="en-GB" dirty="0"/>
              <a:t>patients, re-start drug unless potassium &gt; 5 </a:t>
            </a:r>
            <a:r>
              <a:rPr lang="en-GB" dirty="0" smtClean="0"/>
              <a:t>mmol/l</a:t>
            </a:r>
            <a:r>
              <a:rPr lang="en-GB" dirty="0"/>
              <a:t>, or risk of recurrent hypovolaemia, in which case consider alternatives </a:t>
            </a:r>
            <a:endParaRPr lang="en-GB" dirty="0" smtClean="0"/>
          </a:p>
          <a:p>
            <a:pPr lvl="1"/>
            <a:r>
              <a:rPr lang="en-GB" dirty="0" smtClean="0"/>
              <a:t>Re-measure </a:t>
            </a:r>
            <a:r>
              <a:rPr lang="en-GB" dirty="0"/>
              <a:t>creatinine and potassium 1-2 weeks after starting and </a:t>
            </a:r>
            <a:r>
              <a:rPr lang="en-GB" dirty="0" smtClean="0"/>
              <a:t>after any dose titration </a:t>
            </a:r>
          </a:p>
          <a:p>
            <a:pPr lvl="1"/>
            <a:r>
              <a:rPr lang="en-GB" dirty="0" smtClean="0"/>
              <a:t>If patient left </a:t>
            </a:r>
            <a:r>
              <a:rPr lang="en-GB" dirty="0"/>
              <a:t>off treatment </a:t>
            </a:r>
            <a:r>
              <a:rPr lang="en-GB" dirty="0" smtClean="0"/>
              <a:t>(e.g. clinic BP &lt;140/90; home BP &lt;130/85), further </a:t>
            </a:r>
            <a:r>
              <a:rPr lang="en-GB" dirty="0"/>
              <a:t>follow up should be offered for at least 12 months, as </a:t>
            </a:r>
            <a:r>
              <a:rPr lang="en-GB" dirty="0" smtClean="0"/>
              <a:t>BP may take time to return </a:t>
            </a:r>
            <a:r>
              <a:rPr lang="en-GB" dirty="0"/>
              <a:t>to previous </a:t>
            </a:r>
            <a:r>
              <a:rPr lang="en-GB" dirty="0" smtClean="0"/>
              <a:t>levels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096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www.thinkkidneys.nhs.uk/aki/wp-content/uploads/sites/2/2016/02/When-to-restart-drugs-stopped-during-AKI-final.pdf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8991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AKI resources ….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6400800" cy="6019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                    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‘Think Kidneys’ </a:t>
            </a:r>
            <a:r>
              <a:rPr lang="en-GB" dirty="0"/>
              <a:t>website </a:t>
            </a:r>
            <a:r>
              <a:rPr lang="en-GB" dirty="0" smtClean="0"/>
              <a:t>(www.thinkkidneys.nhs.uk) has lots more  resources for…..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Primary care: </a:t>
            </a:r>
            <a:r>
              <a:rPr lang="en-GB" sz="2200" dirty="0" smtClean="0"/>
              <a:t>  </a:t>
            </a:r>
            <a:r>
              <a:rPr lang="en-GB" sz="2200" dirty="0" smtClean="0">
                <a:hlinkClick r:id="rId3"/>
              </a:rPr>
              <a:t>www.thinkkidneys.nhs.uk/aki/resources/primary-care/</a:t>
            </a:r>
            <a:r>
              <a:rPr lang="en-GB" sz="2200" dirty="0" smtClean="0"/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Care homes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www.thinkkidneys.nhs.uk/aki/resources/care-homes</a:t>
            </a:r>
            <a:endParaRPr lang="en-GB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Patients: </a:t>
            </a:r>
            <a:r>
              <a:rPr lang="en-GB" dirty="0"/>
              <a:t>range of </a:t>
            </a:r>
            <a:r>
              <a:rPr lang="en-GB" dirty="0" smtClean="0"/>
              <a:t>leaflets available at </a:t>
            </a:r>
            <a:r>
              <a:rPr lang="en-GB" dirty="0">
                <a:hlinkClick r:id="rId5"/>
              </a:rPr>
              <a:t>https://www.thinkkidneys.nhs.uk/aki/resources/primary-care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5680"/>
            <a:ext cx="1676400" cy="61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702" y="1143000"/>
            <a:ext cx="1895475" cy="26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810000"/>
            <a:ext cx="1985962" cy="27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20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457200"/>
          <a:ext cx="8763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>
            <a:no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Aetiology (1)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762000"/>
            <a:ext cx="8991600" cy="6019800"/>
          </a:xfrm>
        </p:spPr>
        <p:txBody>
          <a:bodyPr>
            <a:noAutofit/>
          </a:bodyPr>
          <a:lstStyle/>
          <a:p>
            <a:r>
              <a:rPr lang="en-GB" sz="2600" dirty="0"/>
              <a:t>Many different underlying causes - three </a:t>
            </a:r>
            <a:r>
              <a:rPr lang="en-GB" sz="2600" dirty="0" smtClean="0"/>
              <a:t>AKI categories:</a:t>
            </a:r>
            <a:r>
              <a:rPr lang="en-GB" sz="2600" baseline="30000" dirty="0" smtClean="0"/>
              <a:t>1</a:t>
            </a:r>
            <a:endParaRPr lang="en-GB" sz="2600" baseline="300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800" u="sng" dirty="0" smtClean="0">
                <a:solidFill>
                  <a:srgbClr val="FF0000"/>
                </a:solidFill>
              </a:rPr>
              <a:t>1. Prerenal </a:t>
            </a:r>
            <a:r>
              <a:rPr lang="en-GB" sz="2800" u="sng" dirty="0">
                <a:solidFill>
                  <a:srgbClr val="FF0000"/>
                </a:solidFill>
              </a:rPr>
              <a:t>AKI </a:t>
            </a:r>
            <a:endParaRPr lang="en-GB" sz="2800" u="sng" dirty="0" smtClean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en-GB" sz="2600" dirty="0"/>
              <a:t>Most cases in community </a:t>
            </a:r>
            <a:r>
              <a:rPr lang="en-GB" sz="2600" dirty="0" smtClean="0"/>
              <a:t>are prerenal - interruption </a:t>
            </a:r>
            <a:r>
              <a:rPr lang="en-GB" sz="2600" dirty="0"/>
              <a:t>to perfusion of </a:t>
            </a:r>
            <a:r>
              <a:rPr lang="en-GB" sz="2600" dirty="0" smtClean="0"/>
              <a:t>kidneys </a:t>
            </a:r>
            <a:endParaRPr lang="en-GB" sz="2600" dirty="0"/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en-GB" sz="2600" dirty="0" smtClean="0"/>
              <a:t>Causes:</a:t>
            </a:r>
          </a:p>
          <a:p>
            <a:pPr marL="400050" lvl="2" indent="0">
              <a:lnSpc>
                <a:spcPct val="120000"/>
              </a:lnSpc>
              <a:buNone/>
            </a:pPr>
            <a:r>
              <a:rPr lang="en-GB" sz="2000" dirty="0" smtClean="0"/>
              <a:t>- </a:t>
            </a:r>
            <a:r>
              <a:rPr lang="en-GB" sz="2000" b="1" dirty="0" smtClean="0"/>
              <a:t>Hypovolaemia/volume depletion: </a:t>
            </a:r>
            <a:r>
              <a:rPr lang="en-GB" sz="2000" dirty="0" smtClean="0"/>
              <a:t>haemorrhage</a:t>
            </a:r>
            <a:r>
              <a:rPr lang="en-GB" sz="2000" dirty="0"/>
              <a:t>, GI </a:t>
            </a:r>
            <a:r>
              <a:rPr lang="en-GB" sz="2000" dirty="0" smtClean="0"/>
              <a:t>loss </a:t>
            </a:r>
            <a:r>
              <a:rPr lang="en-GB" sz="2000" dirty="0"/>
              <a:t>(</a:t>
            </a:r>
            <a:r>
              <a:rPr lang="en-GB" sz="2000" dirty="0" smtClean="0"/>
              <a:t>diarrhoea</a:t>
            </a:r>
            <a:r>
              <a:rPr lang="en-GB" sz="2000" dirty="0"/>
              <a:t>, </a:t>
            </a:r>
            <a:r>
              <a:rPr lang="en-GB" sz="2000" dirty="0" smtClean="0"/>
              <a:t>vomiting), </a:t>
            </a:r>
            <a:r>
              <a:rPr lang="en-GB" sz="2000" dirty="0"/>
              <a:t>sweating, burns, renal </a:t>
            </a:r>
            <a:r>
              <a:rPr lang="en-GB" sz="2000" dirty="0" smtClean="0"/>
              <a:t>loss </a:t>
            </a:r>
            <a:r>
              <a:rPr lang="en-GB" sz="2000" dirty="0"/>
              <a:t>(diuretic overdose, osmotic diuresis [e.g. diabetic ketoacidosis</a:t>
            </a:r>
            <a:r>
              <a:rPr lang="en-GB" sz="2000" dirty="0" smtClean="0"/>
              <a:t>])</a:t>
            </a:r>
            <a:endParaRPr lang="en-GB" sz="2000" dirty="0"/>
          </a:p>
          <a:p>
            <a:pPr marL="400050" lvl="2" indent="0" algn="just">
              <a:lnSpc>
                <a:spcPct val="120000"/>
              </a:lnSpc>
              <a:buNone/>
            </a:pPr>
            <a:r>
              <a:rPr lang="en-GB" sz="2000" dirty="0" smtClean="0"/>
              <a:t>- </a:t>
            </a:r>
            <a:r>
              <a:rPr lang="en-GB" sz="2000" b="1" dirty="0" smtClean="0"/>
              <a:t>Intrarenal vasoconstriction</a:t>
            </a:r>
            <a:r>
              <a:rPr lang="en-GB" sz="2000" dirty="0" smtClean="0"/>
              <a:t> (haemodynamically-mediated):  effects </a:t>
            </a:r>
            <a:r>
              <a:rPr lang="en-GB" sz="2000" dirty="0"/>
              <a:t>of NSAIDs, </a:t>
            </a:r>
            <a:r>
              <a:rPr lang="en-GB" sz="2000" dirty="0" smtClean="0"/>
              <a:t>ACEIs/ARBs</a:t>
            </a:r>
            <a:r>
              <a:rPr lang="en-GB" sz="2000" dirty="0"/>
              <a:t>, heart failure, liver failure, hypercalcemia</a:t>
            </a:r>
          </a:p>
          <a:p>
            <a:pPr marL="742950" lvl="2" indent="-342900" algn="just">
              <a:lnSpc>
                <a:spcPct val="120000"/>
              </a:lnSpc>
              <a:buFontTx/>
              <a:buChar char="-"/>
            </a:pPr>
            <a:r>
              <a:rPr lang="en-GB" sz="2000" b="1" dirty="0" smtClean="0"/>
              <a:t>Systemic vasodilation</a:t>
            </a:r>
            <a:r>
              <a:rPr lang="en-GB" sz="2000" dirty="0" smtClean="0"/>
              <a:t>: sepsis</a:t>
            </a:r>
            <a:r>
              <a:rPr lang="en-GB" sz="2000" dirty="0"/>
              <a:t>, neurogenic </a:t>
            </a:r>
            <a:r>
              <a:rPr lang="en-GB" sz="2000" dirty="0" smtClean="0"/>
              <a:t>shock</a:t>
            </a:r>
          </a:p>
          <a:p>
            <a:pPr marL="400050" lvl="2" indent="0" algn="just">
              <a:lnSpc>
                <a:spcPct val="120000"/>
              </a:lnSpc>
              <a:buNone/>
            </a:pPr>
            <a:endParaRPr lang="en-GB" sz="2000" dirty="0"/>
          </a:p>
          <a:p>
            <a:pPr marL="400050" lvl="2" indent="0" algn="just">
              <a:lnSpc>
                <a:spcPct val="120000"/>
              </a:lnSpc>
              <a:buNone/>
            </a:pPr>
            <a:r>
              <a:rPr lang="en-GB" sz="1200" dirty="0" smtClean="0"/>
              <a:t>1. Rahman et al. Am Fam Physician. 2012:86:631-9</a:t>
            </a:r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9925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Aetiology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11200" u="sng" dirty="0">
                <a:solidFill>
                  <a:srgbClr val="FF0000"/>
                </a:solidFill>
              </a:rPr>
              <a:t> </a:t>
            </a:r>
            <a:r>
              <a:rPr lang="en-GB" sz="11200" u="sng" dirty="0" smtClean="0">
                <a:solidFill>
                  <a:srgbClr val="FF0000"/>
                </a:solidFill>
              </a:rPr>
              <a:t>2. Renal/intrinsic </a:t>
            </a:r>
            <a:r>
              <a:rPr lang="en-GB" sz="11200" u="sng" dirty="0">
                <a:solidFill>
                  <a:srgbClr val="FF0000"/>
                </a:solidFill>
              </a:rPr>
              <a:t>AKI </a:t>
            </a:r>
          </a:p>
          <a:p>
            <a:pPr>
              <a:lnSpc>
                <a:spcPct val="120000"/>
              </a:lnSpc>
            </a:pPr>
            <a:r>
              <a:rPr lang="en-GB" sz="10400" dirty="0"/>
              <a:t>D</a:t>
            </a:r>
            <a:r>
              <a:rPr lang="en-GB" sz="10400" dirty="0" smtClean="0"/>
              <a:t>irect </a:t>
            </a:r>
            <a:r>
              <a:rPr lang="en-GB" sz="10400" dirty="0"/>
              <a:t>effects on </a:t>
            </a:r>
            <a:r>
              <a:rPr lang="en-GB" sz="10400" dirty="0" smtClean="0"/>
              <a:t>different sites in kidney:</a:t>
            </a:r>
          </a:p>
          <a:p>
            <a:pPr lvl="1">
              <a:lnSpc>
                <a:spcPct val="120000"/>
              </a:lnSpc>
            </a:pPr>
            <a:r>
              <a:rPr lang="en-GB" sz="8000" b="1" dirty="0" smtClean="0"/>
              <a:t>Glomerular</a:t>
            </a:r>
            <a:r>
              <a:rPr lang="en-GB" sz="8000" dirty="0" smtClean="0"/>
              <a:t>: glomerulonephritis</a:t>
            </a:r>
            <a:endParaRPr lang="en-GB" sz="8000" dirty="0"/>
          </a:p>
          <a:p>
            <a:pPr lvl="1">
              <a:lnSpc>
                <a:spcPct val="120000"/>
              </a:lnSpc>
            </a:pPr>
            <a:r>
              <a:rPr lang="en-GB" sz="8000" b="1" dirty="0"/>
              <a:t>I</a:t>
            </a:r>
            <a:r>
              <a:rPr lang="en-GB" sz="8000" b="1" dirty="0" smtClean="0"/>
              <a:t>nterstitial</a:t>
            </a:r>
            <a:r>
              <a:rPr lang="en-GB" sz="8000" dirty="0"/>
              <a:t>: </a:t>
            </a:r>
            <a:r>
              <a:rPr lang="en-GB" sz="8000" dirty="0" smtClean="0"/>
              <a:t>drugs </a:t>
            </a:r>
            <a:r>
              <a:rPr lang="en-GB" sz="8000" dirty="0"/>
              <a:t>with nephrotoxic potential (penicillin analogues, cephalosporins, sulphonamides, ciprofloxacin, acyclovir, </a:t>
            </a:r>
            <a:r>
              <a:rPr lang="en-GB" sz="8000" dirty="0" err="1"/>
              <a:t>rifampin</a:t>
            </a:r>
            <a:r>
              <a:rPr lang="en-GB" sz="8000" dirty="0"/>
              <a:t>, phenytoin, PPIs, NSAIDs); infections, viruses</a:t>
            </a:r>
          </a:p>
          <a:p>
            <a:pPr lvl="1">
              <a:lnSpc>
                <a:spcPct val="120000"/>
              </a:lnSpc>
            </a:pPr>
            <a:r>
              <a:rPr lang="en-GB" sz="8000" b="1" dirty="0" smtClean="0"/>
              <a:t>Vascular</a:t>
            </a:r>
            <a:r>
              <a:rPr lang="en-GB" sz="8000" dirty="0" smtClean="0"/>
              <a:t>: renal </a:t>
            </a:r>
            <a:r>
              <a:rPr lang="en-GB" sz="8000" dirty="0"/>
              <a:t>vein </a:t>
            </a:r>
            <a:r>
              <a:rPr lang="en-GB" sz="8000" dirty="0" smtClean="0"/>
              <a:t>thrombosis; renal </a:t>
            </a:r>
            <a:r>
              <a:rPr lang="en-GB" sz="8000" dirty="0" err="1"/>
              <a:t>atheroembolic</a:t>
            </a:r>
            <a:r>
              <a:rPr lang="en-GB" sz="8000" dirty="0"/>
              <a:t> </a:t>
            </a:r>
            <a:r>
              <a:rPr lang="en-GB" sz="8000" dirty="0" smtClean="0"/>
              <a:t>disease; </a:t>
            </a:r>
            <a:r>
              <a:rPr lang="en-GB" sz="8000" dirty="0"/>
              <a:t>renal infarction</a:t>
            </a:r>
          </a:p>
          <a:p>
            <a:pPr lvl="1">
              <a:lnSpc>
                <a:spcPct val="120000"/>
              </a:lnSpc>
            </a:pPr>
            <a:r>
              <a:rPr lang="en-GB" sz="8000" b="1" dirty="0" smtClean="0"/>
              <a:t>Tubular</a:t>
            </a:r>
            <a:r>
              <a:rPr lang="en-GB" sz="8000" dirty="0" smtClean="0"/>
              <a:t>: prolonged hypotension; nephrotoxicity:</a:t>
            </a:r>
          </a:p>
          <a:p>
            <a:pPr lvl="2">
              <a:lnSpc>
                <a:spcPct val="120000"/>
              </a:lnSpc>
            </a:pPr>
            <a:r>
              <a:rPr lang="en-GB" sz="8000" dirty="0" smtClean="0"/>
              <a:t>exogenous nephrotoxic agents - radiographic </a:t>
            </a:r>
            <a:r>
              <a:rPr lang="en-GB" sz="8000" dirty="0"/>
              <a:t>contrast agents, aminoglycosides, </a:t>
            </a:r>
            <a:r>
              <a:rPr lang="en-GB" sz="8000" dirty="0" smtClean="0"/>
              <a:t>methotrexate</a:t>
            </a:r>
          </a:p>
          <a:p>
            <a:pPr lvl="2">
              <a:lnSpc>
                <a:spcPct val="120000"/>
              </a:lnSpc>
            </a:pPr>
            <a:r>
              <a:rPr lang="en-GB" sz="8000" dirty="0" smtClean="0"/>
              <a:t>endogenous </a:t>
            </a:r>
            <a:r>
              <a:rPr lang="en-GB" sz="8000" dirty="0" err="1" smtClean="0"/>
              <a:t>nephrotoxins</a:t>
            </a:r>
            <a:r>
              <a:rPr lang="en-GB" sz="8000" dirty="0" smtClean="0"/>
              <a:t>: rhabdomyolysis</a:t>
            </a:r>
            <a:r>
              <a:rPr lang="en-GB" sz="8000" dirty="0"/>
              <a:t>, </a:t>
            </a:r>
            <a:r>
              <a:rPr lang="en-GB" sz="8000" dirty="0" err="1"/>
              <a:t>hemolysis</a:t>
            </a:r>
            <a:r>
              <a:rPr lang="en-GB" sz="8000" dirty="0"/>
              <a:t>, </a:t>
            </a:r>
            <a:r>
              <a:rPr lang="en-GB" sz="8000" dirty="0" err="1"/>
              <a:t>tumor</a:t>
            </a:r>
            <a:r>
              <a:rPr lang="en-GB" sz="8000" dirty="0"/>
              <a:t> lysis syndrome, </a:t>
            </a:r>
            <a:r>
              <a:rPr lang="en-GB" sz="8000" dirty="0" smtClean="0"/>
              <a:t>myeloma </a:t>
            </a:r>
            <a:r>
              <a:rPr lang="en-GB" sz="8000" dirty="0"/>
              <a:t>)</a:t>
            </a:r>
          </a:p>
          <a:p>
            <a:pPr>
              <a:lnSpc>
                <a:spcPct val="120000"/>
              </a:lnSpc>
            </a:pPr>
            <a:endParaRPr lang="en-GB" sz="10400" dirty="0"/>
          </a:p>
          <a:p>
            <a:pPr marL="177800" indent="0">
              <a:buNone/>
            </a:pPr>
            <a:endParaRPr lang="en-GB" sz="10400" dirty="0"/>
          </a:p>
          <a:p>
            <a:endParaRPr lang="en-GB" sz="10400" dirty="0"/>
          </a:p>
        </p:txBody>
      </p:sp>
    </p:spTree>
    <p:extLst>
      <p:ext uri="{BB962C8B-B14F-4D97-AF65-F5344CB8AC3E}">
        <p14:creationId xmlns="" xmlns:p14="http://schemas.microsoft.com/office/powerpoint/2010/main" val="25862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Aetiology </a:t>
            </a:r>
            <a:r>
              <a:rPr lang="en-GB" dirty="0" smtClean="0"/>
              <a:t>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800" u="sng" dirty="0" smtClean="0">
                <a:solidFill>
                  <a:srgbClr val="FF0000"/>
                </a:solidFill>
              </a:rPr>
              <a:t>3. Post-renal AKI: </a:t>
            </a:r>
            <a:endParaRPr lang="en-GB" sz="2800" u="sng" dirty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en-GB" sz="3100" dirty="0"/>
              <a:t>5-10% </a:t>
            </a:r>
            <a:r>
              <a:rPr lang="en-GB" sz="3100" dirty="0" smtClean="0"/>
              <a:t>AKI cases due </a:t>
            </a:r>
            <a:r>
              <a:rPr lang="en-GB" sz="3100" dirty="0"/>
              <a:t>to obstruction </a:t>
            </a:r>
            <a:r>
              <a:rPr lang="en-GB" sz="3100" dirty="0" smtClean="0"/>
              <a:t>of urine flow </a:t>
            </a:r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en-GB" sz="3100" dirty="0" smtClean="0"/>
              <a:t>Causes</a:t>
            </a:r>
            <a:r>
              <a:rPr lang="en-GB" sz="3100" dirty="0"/>
              <a:t>:</a:t>
            </a:r>
          </a:p>
          <a:p>
            <a:pPr marL="400050" lvl="2" indent="0">
              <a:lnSpc>
                <a:spcPct val="120000"/>
              </a:lnSpc>
              <a:buNone/>
            </a:pPr>
            <a:r>
              <a:rPr lang="en-GB" sz="2200" dirty="0" smtClean="0"/>
              <a:t>- renal </a:t>
            </a:r>
            <a:r>
              <a:rPr lang="en-GB" sz="2200" dirty="0"/>
              <a:t>stones</a:t>
            </a:r>
          </a:p>
          <a:p>
            <a:pPr marL="400050" lvl="2" indent="0">
              <a:lnSpc>
                <a:spcPct val="120000"/>
              </a:lnSpc>
              <a:buNone/>
            </a:pPr>
            <a:r>
              <a:rPr lang="en-GB" sz="2200" dirty="0" smtClean="0"/>
              <a:t> - crystals </a:t>
            </a:r>
            <a:r>
              <a:rPr lang="en-GB" sz="2200" dirty="0"/>
              <a:t>(poorly soluble drugs)</a:t>
            </a:r>
          </a:p>
          <a:p>
            <a:pPr marL="400050" lvl="2" indent="0">
              <a:lnSpc>
                <a:spcPct val="120000"/>
              </a:lnSpc>
              <a:buNone/>
            </a:pPr>
            <a:r>
              <a:rPr lang="en-GB" sz="2200" dirty="0" smtClean="0"/>
              <a:t> - tumours</a:t>
            </a:r>
            <a:endParaRPr lang="en-GB" sz="2200" dirty="0"/>
          </a:p>
          <a:p>
            <a:pPr marL="400050" lvl="2" indent="0">
              <a:lnSpc>
                <a:spcPct val="120000"/>
              </a:lnSpc>
              <a:buNone/>
            </a:pPr>
            <a:r>
              <a:rPr lang="en-GB" sz="2200" dirty="0" smtClean="0"/>
              <a:t> - enlarged </a:t>
            </a:r>
            <a:r>
              <a:rPr lang="en-GB" sz="2200" dirty="0"/>
              <a:t>prostate</a:t>
            </a:r>
          </a:p>
          <a:p>
            <a:pPr marL="400050" lvl="2" indent="0">
              <a:lnSpc>
                <a:spcPct val="120000"/>
              </a:lnSpc>
              <a:buNone/>
            </a:pPr>
            <a:r>
              <a:rPr lang="en-GB" sz="2200" dirty="0" smtClean="0"/>
              <a:t> - bladder</a:t>
            </a:r>
            <a:r>
              <a:rPr lang="en-GB" sz="2200" dirty="0"/>
              <a:t>, prostate or cervical </a:t>
            </a:r>
            <a:r>
              <a:rPr lang="en-GB" sz="2200" dirty="0" smtClean="0"/>
              <a:t>carcinoma</a:t>
            </a:r>
            <a:endParaRPr lang="en-GB" sz="2200" dirty="0"/>
          </a:p>
        </p:txBody>
      </p:sp>
    </p:spTree>
    <p:extLst>
      <p:ext uri="{BB962C8B-B14F-4D97-AF65-F5344CB8AC3E}">
        <p14:creationId xmlns="" xmlns:p14="http://schemas.microsoft.com/office/powerpoint/2010/main" val="22107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Most Common Causes of AKI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Medication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Vomiting/diarrhoea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Diuretic overuse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Sepsis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Kidney stones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Prolonged hypotension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Radiographic contrast agents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Diabetic </a:t>
            </a:r>
            <a:r>
              <a:rPr lang="en-GB" dirty="0" err="1" smtClean="0"/>
              <a:t>Ketoacidosis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A combination (</a:t>
            </a:r>
            <a:r>
              <a:rPr lang="en-GB" dirty="0" err="1" smtClean="0"/>
              <a:t>e.g</a:t>
            </a:r>
            <a:r>
              <a:rPr lang="en-GB" dirty="0" smtClean="0"/>
              <a:t> medication exacerbated by vomiting/diarrhoea)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Assessments if AKI present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b="1" dirty="0" smtClean="0"/>
              <a:t>Assessment </a:t>
            </a:r>
            <a:r>
              <a:rPr lang="en-GB" b="1" dirty="0"/>
              <a:t>of volume </a:t>
            </a:r>
            <a:r>
              <a:rPr lang="en-GB" b="1" dirty="0" smtClean="0"/>
              <a:t>status</a:t>
            </a:r>
            <a:r>
              <a:rPr lang="en-GB" dirty="0"/>
              <a:t> </a:t>
            </a:r>
            <a:r>
              <a:rPr lang="en-GB" dirty="0" smtClean="0"/>
              <a:t>– temp; peripheral </a:t>
            </a:r>
            <a:r>
              <a:rPr lang="en-GB" dirty="0"/>
              <a:t>perfusion; heart </a:t>
            </a:r>
            <a:r>
              <a:rPr lang="en-GB" dirty="0" smtClean="0"/>
              <a:t>rate/BP; </a:t>
            </a:r>
            <a:r>
              <a:rPr lang="en-GB" dirty="0"/>
              <a:t>jugular venous pressure; moistness of mucous membrane; skin </a:t>
            </a:r>
            <a:r>
              <a:rPr lang="en-GB" dirty="0" smtClean="0"/>
              <a:t>turgor</a:t>
            </a:r>
            <a:endParaRPr lang="en-GB" sz="3600" dirty="0"/>
          </a:p>
          <a:p>
            <a:pPr lvl="0"/>
            <a:r>
              <a:rPr lang="en-GB" b="1" dirty="0"/>
              <a:t>Renal function and serum potassium </a:t>
            </a:r>
            <a:r>
              <a:rPr lang="en-GB" b="1" dirty="0" smtClean="0"/>
              <a:t>levels</a:t>
            </a:r>
            <a:r>
              <a:rPr lang="en-GB" dirty="0" smtClean="0"/>
              <a:t>.</a:t>
            </a:r>
            <a:endParaRPr lang="en-GB" sz="3600" dirty="0"/>
          </a:p>
          <a:p>
            <a:pPr lvl="0"/>
            <a:r>
              <a:rPr lang="en-GB" b="1" dirty="0"/>
              <a:t>To help identify possible </a:t>
            </a:r>
            <a:r>
              <a:rPr lang="en-GB" b="1" dirty="0" smtClean="0"/>
              <a:t>causes</a:t>
            </a:r>
            <a:r>
              <a:rPr lang="en-GB" b="1" dirty="0"/>
              <a:t>, ask questions about:</a:t>
            </a:r>
            <a:endParaRPr lang="en-GB" sz="3600" dirty="0"/>
          </a:p>
          <a:p>
            <a:pPr lvl="1"/>
            <a:r>
              <a:rPr lang="en-GB" dirty="0"/>
              <a:t>current symptoms: </a:t>
            </a:r>
            <a:r>
              <a:rPr lang="en-GB" dirty="0" smtClean="0"/>
              <a:t>unwell</a:t>
            </a:r>
            <a:r>
              <a:rPr lang="en-GB" dirty="0"/>
              <a:t>? (diarrhoea, vomiting, breathlessness)</a:t>
            </a:r>
            <a:endParaRPr lang="en-GB" sz="3200" dirty="0"/>
          </a:p>
          <a:p>
            <a:pPr lvl="1"/>
            <a:r>
              <a:rPr lang="en-GB" dirty="0"/>
              <a:t>recent symptoms </a:t>
            </a:r>
            <a:r>
              <a:rPr lang="en-GB" dirty="0" smtClean="0"/>
              <a:t>for obstructive cause? </a:t>
            </a:r>
            <a:r>
              <a:rPr lang="en-GB" dirty="0"/>
              <a:t>(lower urinary tract symptoms, bloating from a pelvic mass, renal colic)</a:t>
            </a:r>
            <a:endParaRPr lang="en-GB" sz="3200" dirty="0"/>
          </a:p>
          <a:p>
            <a:pPr lvl="1"/>
            <a:r>
              <a:rPr lang="en-GB" dirty="0"/>
              <a:t>drug history (including OTC, recreational drugs and herbal remedies)</a:t>
            </a:r>
            <a:endParaRPr lang="en-GB" sz="3200" dirty="0"/>
          </a:p>
          <a:p>
            <a:pPr lvl="1"/>
            <a:r>
              <a:rPr lang="en-GB" dirty="0"/>
              <a:t>social history (tropical diseases [e.g. malaria], exposure to rodents [e.g. leptospirosis, hantavirus]</a:t>
            </a:r>
            <a:endParaRPr lang="en-GB" sz="3200" dirty="0"/>
          </a:p>
          <a:p>
            <a:pPr lvl="0"/>
            <a:r>
              <a:rPr lang="en-GB" b="1" dirty="0"/>
              <a:t>Assess for renal disease by performing urine dipstick testing.</a:t>
            </a:r>
            <a:endParaRPr lang="en-GB" sz="3600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rotein 3+/4</a:t>
            </a:r>
            <a:r>
              <a:rPr lang="en-GB" dirty="0"/>
              <a:t>+ suggest intrinsic glomerular </a:t>
            </a:r>
            <a:r>
              <a:rPr lang="en-GB" dirty="0" smtClean="0"/>
              <a:t>disease; haematuria </a:t>
            </a:r>
            <a:r>
              <a:rPr lang="en-GB" dirty="0"/>
              <a:t>in </a:t>
            </a:r>
            <a:r>
              <a:rPr lang="en-GB" dirty="0" smtClean="0"/>
              <a:t>presence </a:t>
            </a:r>
            <a:r>
              <a:rPr lang="en-GB" dirty="0"/>
              <a:t>of proteinuria suggests </a:t>
            </a:r>
            <a:r>
              <a:rPr lang="en-GB" dirty="0" smtClean="0"/>
              <a:t>glomerular cause</a:t>
            </a:r>
            <a:endParaRPr lang="en-GB" sz="3200" dirty="0"/>
          </a:p>
          <a:p>
            <a:pPr lvl="1"/>
            <a:r>
              <a:rPr lang="en-GB" dirty="0"/>
              <a:t>Haematuria may suggest lower urinary tract disease in association with tumours, calculi, infection, or severe renal ischaemia due to arterial or venous thrombosis.</a:t>
            </a:r>
            <a:endParaRPr lang="en-GB" sz="3200" dirty="0"/>
          </a:p>
          <a:p>
            <a:pPr lvl="1"/>
            <a:r>
              <a:rPr lang="en-GB" dirty="0"/>
              <a:t>Increased white cells </a:t>
            </a:r>
            <a:r>
              <a:rPr lang="en-GB" dirty="0" smtClean="0"/>
              <a:t>non-specific </a:t>
            </a:r>
            <a:r>
              <a:rPr lang="en-GB" dirty="0"/>
              <a:t>but may suggest infection (most common) or acute interstitial nephritis. Nitrites plus white cells may be due to pyelonephritis. </a:t>
            </a:r>
            <a:endParaRPr lang="en-GB" sz="3200" dirty="0"/>
          </a:p>
          <a:p>
            <a:pPr lvl="1"/>
            <a:r>
              <a:rPr lang="en-GB" dirty="0"/>
              <a:t>Be aware that dipstick analysis of urine from people with catheters should be interpreted with caution because of the possibility of false positive results.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36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Role of primary care in AKI…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096000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/>
              <a:t>Recognition of ‘</a:t>
            </a:r>
            <a:r>
              <a:rPr lang="en-GB" b="1" dirty="0"/>
              <a:t>at risk’ patients’</a:t>
            </a:r>
            <a:endParaRPr lang="en-GB" sz="3600" dirty="0"/>
          </a:p>
          <a:p>
            <a:pPr lvl="1"/>
            <a:r>
              <a:rPr lang="en-GB" dirty="0"/>
              <a:t>to help implement </a:t>
            </a:r>
            <a:r>
              <a:rPr lang="en-GB" dirty="0" smtClean="0"/>
              <a:t>prevention strategies, improve chances of early </a:t>
            </a:r>
            <a:r>
              <a:rPr lang="en-GB" dirty="0"/>
              <a:t>detection</a:t>
            </a:r>
            <a:endParaRPr lang="en-GB" sz="3200" dirty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/>
              <a:t>Prompt </a:t>
            </a:r>
            <a:r>
              <a:rPr lang="en-GB" b="1" dirty="0"/>
              <a:t>delivery of interventions to help limit </a:t>
            </a:r>
            <a:r>
              <a:rPr lang="en-GB" b="1" dirty="0" smtClean="0"/>
              <a:t>severity </a:t>
            </a:r>
            <a:r>
              <a:rPr lang="en-GB" b="1" dirty="0"/>
              <a:t>of </a:t>
            </a:r>
            <a:r>
              <a:rPr lang="en-GB" b="1" dirty="0" smtClean="0"/>
              <a:t>AKI </a:t>
            </a:r>
            <a:endParaRPr lang="en-GB" sz="3600" dirty="0"/>
          </a:p>
          <a:p>
            <a:pPr lvl="1"/>
            <a:r>
              <a:rPr lang="en-GB" dirty="0"/>
              <a:t>e</a:t>
            </a:r>
            <a:r>
              <a:rPr lang="en-GB" dirty="0" smtClean="0"/>
              <a:t>.g. prompt </a:t>
            </a:r>
            <a:r>
              <a:rPr lang="en-GB" dirty="0"/>
              <a:t>response to </a:t>
            </a:r>
            <a:r>
              <a:rPr lang="en-GB" dirty="0" smtClean="0"/>
              <a:t>new </a:t>
            </a:r>
            <a:r>
              <a:rPr lang="en-GB" b="1" dirty="0">
                <a:solidFill>
                  <a:srgbClr val="FF0000"/>
                </a:solidFill>
              </a:rPr>
              <a:t>Early Warning Alerts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i="1" dirty="0" smtClean="0"/>
              <a:t>see later slide</a:t>
            </a:r>
            <a:r>
              <a:rPr lang="en-GB" dirty="0" smtClean="0"/>
              <a:t>)</a:t>
            </a:r>
            <a:endParaRPr lang="en-GB" sz="3200" dirty="0"/>
          </a:p>
          <a:p>
            <a:pPr lvl="1"/>
            <a:r>
              <a:rPr lang="en-GB" dirty="0" smtClean="0"/>
              <a:t>timely </a:t>
            </a:r>
            <a:r>
              <a:rPr lang="en-GB" dirty="0"/>
              <a:t>provision of medicines ‘sick </a:t>
            </a:r>
            <a:r>
              <a:rPr lang="en-GB" dirty="0" smtClean="0"/>
              <a:t>day’ guidance; </a:t>
            </a:r>
            <a:r>
              <a:rPr lang="en-GB" dirty="0"/>
              <a:t>provision of supportive advice, e.g. maintaining hydration</a:t>
            </a:r>
            <a:endParaRPr lang="en-GB" sz="3200" dirty="0"/>
          </a:p>
          <a:p>
            <a:pPr lvl="1"/>
            <a:r>
              <a:rPr lang="en-GB" dirty="0" smtClean="0"/>
              <a:t>awareness </a:t>
            </a:r>
            <a:r>
              <a:rPr lang="en-GB" dirty="0"/>
              <a:t>of </a:t>
            </a:r>
            <a:r>
              <a:rPr lang="en-GB" dirty="0" smtClean="0"/>
              <a:t>criteria </a:t>
            </a:r>
            <a:r>
              <a:rPr lang="en-GB" dirty="0"/>
              <a:t>for </a:t>
            </a:r>
            <a:r>
              <a:rPr lang="en-GB" dirty="0" smtClean="0"/>
              <a:t>referral/admission</a:t>
            </a:r>
            <a:endParaRPr lang="en-GB" sz="3200" dirty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/>
              <a:t>Delivery </a:t>
            </a:r>
            <a:r>
              <a:rPr lang="en-GB" b="1" dirty="0"/>
              <a:t>of post-AKI follow-up</a:t>
            </a:r>
            <a:endParaRPr lang="en-GB" sz="3600" dirty="0"/>
          </a:p>
          <a:p>
            <a:pPr lvl="1"/>
            <a:r>
              <a:rPr lang="en-GB" dirty="0"/>
              <a:t>ongoing monitoring of renal function</a:t>
            </a:r>
            <a:endParaRPr lang="en-GB" sz="3200" dirty="0"/>
          </a:p>
          <a:p>
            <a:pPr lvl="1"/>
            <a:r>
              <a:rPr lang="en-GB" dirty="0" smtClean="0"/>
              <a:t>medication reviews</a:t>
            </a:r>
          </a:p>
          <a:p>
            <a:pPr lvl="1"/>
            <a:r>
              <a:rPr lang="en-GB" dirty="0" smtClean="0"/>
              <a:t>limiting </a:t>
            </a:r>
            <a:r>
              <a:rPr lang="en-GB" dirty="0"/>
              <a:t>risk of further </a:t>
            </a:r>
            <a:r>
              <a:rPr lang="en-GB" dirty="0" smtClean="0"/>
              <a:t>episodes, e.g. self-care </a:t>
            </a:r>
            <a:r>
              <a:rPr lang="en-GB" dirty="0"/>
              <a:t>advice to patients/carers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743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9634</TotalTime>
  <Words>1691</Words>
  <Application>Microsoft Office PowerPoint</Application>
  <PresentationFormat>On-screen Show (4:3)</PresentationFormat>
  <Paragraphs>224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Acute Kidney Injury: Prevention, detection  and follow-up in Primary Care</vt:lpstr>
      <vt:lpstr>Introduction</vt:lpstr>
      <vt:lpstr>Slide 3</vt:lpstr>
      <vt:lpstr> Aetiology (1)  </vt:lpstr>
      <vt:lpstr>Aetiology (2)</vt:lpstr>
      <vt:lpstr>Aetiology (3)</vt:lpstr>
      <vt:lpstr>Most Common Causes of AKI</vt:lpstr>
      <vt:lpstr>Assessments if AKI present</vt:lpstr>
      <vt:lpstr>Role of primary care in AKI…</vt:lpstr>
      <vt:lpstr> Recognising  at-risk patients – risk factors (adults) - presence in patients presenting with acute illness should prompt suspicion and creatinine serum testing</vt:lpstr>
      <vt:lpstr>Responding to AKI Warning Alerts in Primary Care </vt:lpstr>
      <vt:lpstr>Responding to warning alerts</vt:lpstr>
      <vt:lpstr>Medicines in AKI  </vt:lpstr>
      <vt:lpstr>Other AKI resources …. </vt:lpstr>
      <vt:lpstr>Workshop Questions</vt:lpstr>
      <vt:lpstr>From London AKI Network Algorithm</vt:lpstr>
      <vt:lpstr>Selected high-risk medicines - suggested actions to take in presence of AKI1</vt:lpstr>
      <vt:lpstr>Suggested action to take with antihypertensives</vt:lpstr>
      <vt:lpstr>Post-AKI follow-up in primary care</vt:lpstr>
      <vt:lpstr>Post-AKI follow-up in primary care</vt:lpstr>
      <vt:lpstr>Restarting drugs after an AKI episode</vt:lpstr>
      <vt:lpstr>Restarting drugs after an AKI episode</vt:lpstr>
      <vt:lpstr>Other AKI resources ….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Title Here</dc:title>
  <dc:creator>pya48</dc:creator>
  <cp:lastModifiedBy>Ray Fitzpatrick</cp:lastModifiedBy>
  <cp:revision>604</cp:revision>
  <cp:lastPrinted>2015-02-24T13:59:32Z</cp:lastPrinted>
  <dcterms:created xsi:type="dcterms:W3CDTF">2006-08-16T00:00:00Z</dcterms:created>
  <dcterms:modified xsi:type="dcterms:W3CDTF">2017-04-21T10:01:11Z</dcterms:modified>
</cp:coreProperties>
</file>