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sldIdLst>
    <p:sldId id="260" r:id="rId2"/>
    <p:sldId id="277" r:id="rId3"/>
    <p:sldId id="289" r:id="rId4"/>
    <p:sldId id="296" r:id="rId5"/>
    <p:sldId id="290" r:id="rId6"/>
    <p:sldId id="291" r:id="rId7"/>
    <p:sldId id="297" r:id="rId8"/>
    <p:sldId id="295" r:id="rId9"/>
    <p:sldId id="303" r:id="rId10"/>
    <p:sldId id="293" r:id="rId11"/>
    <p:sldId id="304" r:id="rId12"/>
    <p:sldId id="284" r:id="rId13"/>
    <p:sldId id="305" r:id="rId14"/>
    <p:sldId id="298" r:id="rId15"/>
    <p:sldId id="283" r:id="rId16"/>
    <p:sldId id="281" r:id="rId17"/>
    <p:sldId id="286" r:id="rId18"/>
    <p:sldId id="302" r:id="rId19"/>
    <p:sldId id="299" r:id="rId20"/>
    <p:sldId id="300" r:id="rId21"/>
    <p:sldId id="301" r:id="rId22"/>
    <p:sldId id="294"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00" autoAdjust="0"/>
  </p:normalViewPr>
  <p:slideViewPr>
    <p:cSldViewPr>
      <p:cViewPr>
        <p:scale>
          <a:sx n="90" d="100"/>
          <a:sy n="90" d="100"/>
        </p:scale>
        <p:origin x="-935" y="22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1A154-BF22-4229-9A44-42AD19CADBC0}" type="datetimeFigureOut">
              <a:rPr lang="en-GB" smtClean="0"/>
              <a:t>20/04/2017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B0DB6-6648-46AB-A126-D4D5DE641C13}" type="slidenum">
              <a:rPr lang="en-GB" smtClean="0"/>
              <a:t>‹#›</a:t>
            </a:fld>
            <a:endParaRPr lang="en-GB"/>
          </a:p>
        </p:txBody>
      </p:sp>
    </p:spTree>
    <p:extLst>
      <p:ext uri="{BB962C8B-B14F-4D97-AF65-F5344CB8AC3E}">
        <p14:creationId xmlns:p14="http://schemas.microsoft.com/office/powerpoint/2010/main" val="100962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a:t>
            </a:fld>
            <a:endParaRPr lang="en-GB"/>
          </a:p>
        </p:txBody>
      </p:sp>
    </p:spTree>
    <p:extLst>
      <p:ext uri="{BB962C8B-B14F-4D97-AF65-F5344CB8AC3E}">
        <p14:creationId xmlns:p14="http://schemas.microsoft.com/office/powerpoint/2010/main" val="133709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12</a:t>
            </a:fld>
            <a:endParaRPr lang="en-GB"/>
          </a:p>
        </p:txBody>
      </p:sp>
    </p:spTree>
    <p:extLst>
      <p:ext uri="{BB962C8B-B14F-4D97-AF65-F5344CB8AC3E}">
        <p14:creationId xmlns:p14="http://schemas.microsoft.com/office/powerpoint/2010/main" val="429157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14</a:t>
            </a:fld>
            <a:endParaRPr lang="en-GB"/>
          </a:p>
        </p:txBody>
      </p:sp>
    </p:spTree>
    <p:extLst>
      <p:ext uri="{BB962C8B-B14F-4D97-AF65-F5344CB8AC3E}">
        <p14:creationId xmlns:p14="http://schemas.microsoft.com/office/powerpoint/2010/main" val="63549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973B0DB6-6648-46AB-A126-D4D5DE641C13}" type="slidenum">
              <a:rPr lang="en-GB" smtClean="0"/>
              <a:t>15</a:t>
            </a:fld>
            <a:endParaRPr lang="en-GB"/>
          </a:p>
        </p:txBody>
      </p:sp>
    </p:spTree>
    <p:extLst>
      <p:ext uri="{BB962C8B-B14F-4D97-AF65-F5344CB8AC3E}">
        <p14:creationId xmlns:p14="http://schemas.microsoft.com/office/powerpoint/2010/main" val="413690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16</a:t>
            </a:fld>
            <a:endParaRPr lang="en-GB"/>
          </a:p>
        </p:txBody>
      </p:sp>
    </p:spTree>
    <p:extLst>
      <p:ext uri="{BB962C8B-B14F-4D97-AF65-F5344CB8AC3E}">
        <p14:creationId xmlns:p14="http://schemas.microsoft.com/office/powerpoint/2010/main" val="220814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18</a:t>
            </a:fld>
            <a:endParaRPr lang="en-GB"/>
          </a:p>
        </p:txBody>
      </p:sp>
    </p:spTree>
    <p:extLst>
      <p:ext uri="{BB962C8B-B14F-4D97-AF65-F5344CB8AC3E}">
        <p14:creationId xmlns:p14="http://schemas.microsoft.com/office/powerpoint/2010/main" val="163798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19</a:t>
            </a:fld>
            <a:endParaRPr lang="en-GB"/>
          </a:p>
        </p:txBody>
      </p:sp>
    </p:spTree>
    <p:extLst>
      <p:ext uri="{BB962C8B-B14F-4D97-AF65-F5344CB8AC3E}">
        <p14:creationId xmlns:p14="http://schemas.microsoft.com/office/powerpoint/2010/main" val="382421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B0DB6-6648-46AB-A126-D4D5DE641C13}" type="slidenum">
              <a:rPr lang="en-GB" smtClean="0"/>
              <a:t>20</a:t>
            </a:fld>
            <a:endParaRPr lang="en-GB"/>
          </a:p>
        </p:txBody>
      </p:sp>
    </p:spTree>
    <p:extLst>
      <p:ext uri="{BB962C8B-B14F-4D97-AF65-F5344CB8AC3E}">
        <p14:creationId xmlns:p14="http://schemas.microsoft.com/office/powerpoint/2010/main" val="245528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21</a:t>
            </a:fld>
            <a:endParaRPr lang="en-GB"/>
          </a:p>
        </p:txBody>
      </p:sp>
    </p:spTree>
    <p:extLst>
      <p:ext uri="{BB962C8B-B14F-4D97-AF65-F5344CB8AC3E}">
        <p14:creationId xmlns:p14="http://schemas.microsoft.com/office/powerpoint/2010/main" val="97071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22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2</a:t>
            </a:fld>
            <a:endParaRPr lang="en-GB"/>
          </a:p>
        </p:txBody>
      </p:sp>
    </p:spTree>
    <p:extLst>
      <p:ext uri="{BB962C8B-B14F-4D97-AF65-F5344CB8AC3E}">
        <p14:creationId xmlns:p14="http://schemas.microsoft.com/office/powerpoint/2010/main" val="254652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8</a:t>
            </a:fld>
            <a:endParaRPr lang="en-GB"/>
          </a:p>
        </p:txBody>
      </p:sp>
    </p:spTree>
    <p:extLst>
      <p:ext uri="{BB962C8B-B14F-4D97-AF65-F5344CB8AC3E}">
        <p14:creationId xmlns:p14="http://schemas.microsoft.com/office/powerpoint/2010/main" val="413690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t>9</a:t>
            </a:fld>
            <a:endParaRPr lang="en-GB"/>
          </a:p>
        </p:txBody>
      </p:sp>
    </p:spTree>
    <p:extLst>
      <p:ext uri="{BB962C8B-B14F-4D97-AF65-F5344CB8AC3E}">
        <p14:creationId xmlns:p14="http://schemas.microsoft.com/office/powerpoint/2010/main" val="413690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C79592F-A416-4F91-BE3F-ACFFA7645299}"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5786" y="1214423"/>
            <a:ext cx="7772400" cy="1071570"/>
          </a:xfrm>
        </p:spPr>
        <p:txBody>
          <a:bodyPr/>
          <a:lstStyle>
            <a:lvl1pPr>
              <a:defRPr baseline="0">
                <a:solidFill>
                  <a:srgbClr val="7030A0"/>
                </a:solidFill>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Title</a:t>
            </a:r>
          </a:p>
          <a:p>
            <a:r>
              <a:rPr lang="en-US" dirty="0" smtClean="0"/>
              <a:t>Date</a:t>
            </a:r>
            <a:endParaRPr lang="en-GB" dirty="0"/>
          </a:p>
        </p:txBody>
      </p:sp>
      <p:pic>
        <p:nvPicPr>
          <p:cNvPr id="7" name="Picture 6" descr="CCG powerpoint cover"/>
          <p:cNvPicPr/>
          <p:nvPr userDrawn="1"/>
        </p:nvPicPr>
        <p:blipFill>
          <a:blip r:embed="rId2" cstate="print"/>
          <a:srcRect t="71111" b="6667"/>
          <a:stretch>
            <a:fillRect/>
          </a:stretch>
        </p:blipFill>
        <p:spPr bwMode="auto">
          <a:xfrm>
            <a:off x="0" y="2428868"/>
            <a:ext cx="9144000" cy="1335827"/>
          </a:xfrm>
          <a:prstGeom prst="rect">
            <a:avLst/>
          </a:prstGeom>
          <a:noFill/>
          <a:ln w="9525">
            <a:noFill/>
            <a:miter lim="800000"/>
            <a:headEnd/>
            <a:tailEnd/>
          </a:ln>
          <a:effectLst/>
        </p:spPr>
      </p:pic>
      <p:pic>
        <p:nvPicPr>
          <p:cNvPr id="9" name="Picture 8" descr="Dudley CCG Strapline.jpg"/>
          <p:cNvPicPr>
            <a:picLocks noChangeAspect="1"/>
          </p:cNvPicPr>
          <p:nvPr userDrawn="1"/>
        </p:nvPicPr>
        <p:blipFill>
          <a:blip r:embed="rId3" cstate="print"/>
          <a:stretch>
            <a:fillRect/>
          </a:stretch>
        </p:blipFill>
        <p:spPr>
          <a:xfrm>
            <a:off x="6143636" y="6072206"/>
            <a:ext cx="2880360" cy="521208"/>
          </a:xfrm>
          <a:prstGeom prst="rect">
            <a:avLst/>
          </a:prstGeom>
        </p:spPr>
      </p:pic>
      <p:pic>
        <p:nvPicPr>
          <p:cNvPr id="10" name="Picture 9" descr="CCG Stripes A4 5mm.jpg"/>
          <p:cNvPicPr>
            <a:picLocks noChangeAspect="1"/>
          </p:cNvPicPr>
          <p:nvPr userDrawn="1"/>
        </p:nvPicPr>
        <p:blipFill>
          <a:blip r:embed="rId4" cstate="print"/>
          <a:stretch>
            <a:fillRect/>
          </a:stretch>
        </p:blipFill>
        <p:spPr>
          <a:xfrm>
            <a:off x="0" y="6643710"/>
            <a:ext cx="9162745" cy="214290"/>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08104" y="0"/>
            <a:ext cx="3657600" cy="13430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472" y="214290"/>
            <a:ext cx="3829048" cy="1143000"/>
          </a:xfrm>
        </p:spPr>
        <p:txBody>
          <a:bodyPr/>
          <a:lstStyle>
            <a:lvl1pPr algn="l">
              <a:defRPr baseline="0">
                <a:solidFill>
                  <a:srgbClr val="CC0099"/>
                </a:solidFill>
              </a:defRPr>
            </a:lvl1pPr>
          </a:lstStyle>
          <a:p>
            <a:r>
              <a:rPr lang="en-GB" dirty="0" smtClean="0"/>
              <a:t>Slide title</a:t>
            </a:r>
            <a:endParaRPr lang="en-GB" dirty="0"/>
          </a:p>
        </p:txBody>
      </p:sp>
      <p:sp>
        <p:nvSpPr>
          <p:cNvPr id="3" name="Content Placeholder 2"/>
          <p:cNvSpPr>
            <a:spLocks noGrp="1"/>
          </p:cNvSpPr>
          <p:nvPr>
            <p:ph idx="1"/>
          </p:nvPr>
        </p:nvSpPr>
        <p:spPr/>
        <p:txBody>
          <a:bodyPr/>
          <a:lstStyle>
            <a:lvl1pPr>
              <a:buClr>
                <a:srgbClr val="CC0099"/>
              </a:buClr>
              <a:buFont typeface="Wingdings" pitchFamily="2" charset="2"/>
              <a:buChar char="§"/>
              <a:defRPr/>
            </a:lvl1pPr>
            <a:lvl2pPr>
              <a:buClr>
                <a:srgbClr val="CC0099"/>
              </a:buClr>
              <a:buFont typeface="Wingdings" pitchFamily="2" charset="2"/>
              <a:buChar char="§"/>
              <a:defRPr/>
            </a:lvl2pPr>
            <a:lvl3pPr>
              <a:buClr>
                <a:srgbClr val="CC0099"/>
              </a:buClr>
              <a:buFont typeface="Wingdings" pitchFamily="2" charset="2"/>
              <a:buChar char="§"/>
              <a:defRPr/>
            </a:lvl3pPr>
            <a:lvl4pPr>
              <a:buClr>
                <a:srgbClr val="CC0099"/>
              </a:buClr>
              <a:buFont typeface="Wingdings" pitchFamily="2" charset="2"/>
              <a:buChar char="§"/>
              <a:defRPr/>
            </a:lvl4pPr>
            <a:lvl5pPr>
              <a:buClr>
                <a:srgbClr val="CC0099"/>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CCG Stripes A4 5mm.jpg"/>
          <p:cNvPicPr>
            <a:picLocks noChangeAspect="1"/>
          </p:cNvPicPr>
          <p:nvPr userDrawn="1"/>
        </p:nvPicPr>
        <p:blipFill>
          <a:blip r:embed="rId2" cstate="print"/>
          <a:stretch>
            <a:fillRect/>
          </a:stretch>
        </p:blipFill>
        <p:spPr>
          <a:xfrm rot="5400000" flipV="1">
            <a:off x="-3178982" y="3178982"/>
            <a:ext cx="6858000" cy="500036"/>
          </a:xfrm>
          <a:prstGeom prst="rect">
            <a:avLst/>
          </a:prstGeom>
        </p:spPr>
      </p:pic>
      <p:pic>
        <p:nvPicPr>
          <p:cNvPr id="9" name="Picture 8" descr="Dudley CCG Strapline.jpg"/>
          <p:cNvPicPr>
            <a:picLocks noChangeAspect="1"/>
          </p:cNvPicPr>
          <p:nvPr userDrawn="1"/>
        </p:nvPicPr>
        <p:blipFill>
          <a:blip r:embed="rId3" cstate="print"/>
          <a:stretch>
            <a:fillRect/>
          </a:stretch>
        </p:blipFill>
        <p:spPr>
          <a:xfrm>
            <a:off x="6263640" y="6336792"/>
            <a:ext cx="2880360" cy="52120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88386" y="-1"/>
            <a:ext cx="3657600" cy="13430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472" y="214290"/>
            <a:ext cx="3829048" cy="1143000"/>
          </a:xfrm>
        </p:spPr>
        <p:txBody>
          <a:bodyPr/>
          <a:lstStyle>
            <a:lvl1pPr algn="l">
              <a:defRPr baseline="0">
                <a:solidFill>
                  <a:srgbClr val="CC0099"/>
                </a:solidFill>
              </a:defRPr>
            </a:lvl1pPr>
          </a:lstStyle>
          <a:p>
            <a:r>
              <a:rPr lang="en-GB" dirty="0" smtClean="0"/>
              <a:t>Slide title</a:t>
            </a:r>
            <a:endParaRPr lang="en-GB" dirty="0"/>
          </a:p>
        </p:txBody>
      </p:sp>
      <p:sp>
        <p:nvSpPr>
          <p:cNvPr id="3" name="Content Placeholder 2"/>
          <p:cNvSpPr>
            <a:spLocks noGrp="1"/>
          </p:cNvSpPr>
          <p:nvPr>
            <p:ph idx="1"/>
          </p:nvPr>
        </p:nvSpPr>
        <p:spPr/>
        <p:txBody>
          <a:bodyPr/>
          <a:lstStyle>
            <a:lvl1pPr>
              <a:buClr>
                <a:srgbClr val="CC0099"/>
              </a:buClr>
              <a:buFont typeface="Wingdings" pitchFamily="2" charset="2"/>
              <a:buChar char="§"/>
              <a:defRPr/>
            </a:lvl1pPr>
            <a:lvl2pPr>
              <a:buClr>
                <a:srgbClr val="CC0099"/>
              </a:buClr>
              <a:buFont typeface="Wingdings" pitchFamily="2" charset="2"/>
              <a:buChar char="§"/>
              <a:defRPr/>
            </a:lvl2pPr>
            <a:lvl3pPr>
              <a:buClr>
                <a:srgbClr val="CC0099"/>
              </a:buClr>
              <a:buFont typeface="Wingdings" pitchFamily="2" charset="2"/>
              <a:buChar char="§"/>
              <a:defRPr/>
            </a:lvl3pPr>
            <a:lvl4pPr>
              <a:buClr>
                <a:srgbClr val="CC0099"/>
              </a:buClr>
              <a:buFont typeface="Wingdings" pitchFamily="2" charset="2"/>
              <a:buChar char="§"/>
              <a:defRPr/>
            </a:lvl4pPr>
            <a:lvl5pPr>
              <a:buClr>
                <a:srgbClr val="CC0099"/>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CCG Stripes A4 5mm.jpg"/>
          <p:cNvPicPr>
            <a:picLocks noChangeAspect="1"/>
          </p:cNvPicPr>
          <p:nvPr userDrawn="1"/>
        </p:nvPicPr>
        <p:blipFill>
          <a:blip r:embed="rId2" cstate="print"/>
          <a:stretch>
            <a:fillRect/>
          </a:stretch>
        </p:blipFill>
        <p:spPr>
          <a:xfrm rot="10800000" flipV="1">
            <a:off x="0" y="6572272"/>
            <a:ext cx="9144000" cy="285728"/>
          </a:xfrm>
          <a:prstGeom prst="rect">
            <a:avLst/>
          </a:prstGeom>
        </p:spPr>
      </p:pic>
      <p:pic>
        <p:nvPicPr>
          <p:cNvPr id="9" name="Picture 8" descr="Dudley CCG Strapline.jpg"/>
          <p:cNvPicPr>
            <a:picLocks noChangeAspect="1"/>
          </p:cNvPicPr>
          <p:nvPr userDrawn="1"/>
        </p:nvPicPr>
        <p:blipFill>
          <a:blip r:embed="rId3" cstate="print"/>
          <a:stretch>
            <a:fillRect/>
          </a:stretch>
        </p:blipFill>
        <p:spPr>
          <a:xfrm>
            <a:off x="6263640" y="6000768"/>
            <a:ext cx="2880360" cy="52120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2912" y="-2257"/>
            <a:ext cx="3657600" cy="13430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6CA44-5628-4825-88FD-2C604841ACA8}" type="datetimeFigureOut">
              <a:rPr lang="en-US" smtClean="0"/>
              <a:t>4/20/2017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8B2A8-69A1-41C1-8E3F-40A09EDA0CD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inkkidneys.nhs.uk/aki/think-kidney-public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hyperlink" Target="https://www.thinkkidneys.nhs.uk/aki/resources/primary-c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inkkidneys.nhs.uk/aki/medicines-optimisation-for-ak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thinkkidneys.nhs.uk/aki/resources/care-hom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learning.rcgp.org.uk/course/info.php?id=21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arger.com/Article/FullText/337487" TargetMode="External"/><Relationship Id="rId7" Type="http://schemas.openxmlformats.org/officeDocument/2006/relationships/hyperlink" Target="http://www.dudleyformulary.nhs.uk/page/20/guidelines" TargetMode="External"/><Relationship Id="rId2" Type="http://schemas.openxmlformats.org/officeDocument/2006/relationships/hyperlink" Target="http://www.ncepod.org.uk/2009aki.htm" TargetMode="External"/><Relationship Id="rId1" Type="http://schemas.openxmlformats.org/officeDocument/2006/relationships/slideLayout" Target="../slideLayouts/slideLayout2.xml"/><Relationship Id="rId6" Type="http://schemas.openxmlformats.org/officeDocument/2006/relationships/hyperlink" Target="https://www.cas.dh.gov.uk/ViewandAcknowledgment/ViewAlert.aspx?AlertID=102518" TargetMode="External"/><Relationship Id="rId5" Type="http://schemas.openxmlformats.org/officeDocument/2006/relationships/hyperlink" Target="https://www.cas.dh.gov.uk/ViewandAcknowledgment/ViewAlert.aspx?AlertID=102171" TargetMode="External"/><Relationship Id="rId4" Type="http://schemas.openxmlformats.org/officeDocument/2006/relationships/hyperlink" Target="http://cjasn.asnjournals.org/content/7/4/533.lo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renal.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20688"/>
            <a:ext cx="6189340" cy="2016224"/>
          </a:xfrm>
        </p:spPr>
        <p:txBody>
          <a:bodyPr>
            <a:normAutofit/>
          </a:bodyPr>
          <a:lstStyle/>
          <a:p>
            <a:r>
              <a:rPr lang="en-GB" b="1" dirty="0" smtClean="0"/>
              <a:t>Acute Kidney Injury </a:t>
            </a:r>
            <a:endParaRPr lang="en-GB" b="1" dirty="0"/>
          </a:p>
        </p:txBody>
      </p:sp>
      <p:sp>
        <p:nvSpPr>
          <p:cNvPr id="3" name="Subtitle 2"/>
          <p:cNvSpPr>
            <a:spLocks noGrp="1"/>
          </p:cNvSpPr>
          <p:nvPr>
            <p:ph type="subTitle" idx="1"/>
          </p:nvPr>
        </p:nvSpPr>
        <p:spPr/>
        <p:txBody>
          <a:bodyPr>
            <a:normAutofit/>
          </a:bodyPr>
          <a:lstStyle/>
          <a:p>
            <a:r>
              <a:rPr lang="en-GB" dirty="0">
                <a:solidFill>
                  <a:schemeClr val="tx1"/>
                </a:solidFill>
              </a:rPr>
              <a:t>Clair Huckerby</a:t>
            </a:r>
          </a:p>
          <a:p>
            <a:r>
              <a:rPr lang="en-GB" dirty="0" smtClean="0">
                <a:solidFill>
                  <a:schemeClr val="tx1"/>
                </a:solidFill>
              </a:rPr>
              <a:t>Pharmaceutical </a:t>
            </a:r>
            <a:r>
              <a:rPr lang="en-GB" dirty="0">
                <a:solidFill>
                  <a:schemeClr val="tx1"/>
                </a:solidFill>
              </a:rPr>
              <a:t>Public Health Team</a:t>
            </a:r>
          </a:p>
          <a:p>
            <a:r>
              <a:rPr lang="en-GB" dirty="0">
                <a:solidFill>
                  <a:schemeClr val="tx1"/>
                </a:solidFill>
              </a:rPr>
              <a:t>Dudley CCG</a:t>
            </a:r>
          </a:p>
        </p:txBody>
      </p:sp>
    </p:spTree>
    <p:extLst>
      <p:ext uri="{BB962C8B-B14F-4D97-AF65-F5344CB8AC3E}">
        <p14:creationId xmlns:p14="http://schemas.microsoft.com/office/powerpoint/2010/main" val="133320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5256584" cy="1558526"/>
          </a:xfrm>
        </p:spPr>
        <p:txBody>
          <a:bodyPr>
            <a:normAutofit/>
          </a:bodyPr>
          <a:lstStyle/>
          <a:p>
            <a:r>
              <a:rPr lang="en-GB" dirty="0" smtClean="0"/>
              <a:t>Initial findings from HARMS project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6654354"/>
              </p:ext>
            </p:extLst>
          </p:nvPr>
        </p:nvGraphicFramePr>
        <p:xfrm>
          <a:off x="359025" y="1484783"/>
          <a:ext cx="8784975" cy="5443339"/>
        </p:xfrm>
        <a:graphic>
          <a:graphicData uri="http://schemas.openxmlformats.org/drawingml/2006/table">
            <a:tbl>
              <a:tblPr firstRow="1" bandRow="1">
                <a:tableStyleId>{21E4AEA4-8DFA-4A89-87EB-49C32662AFE0}</a:tableStyleId>
              </a:tblPr>
              <a:tblGrid>
                <a:gridCol w="1084627"/>
                <a:gridCol w="1256140"/>
                <a:gridCol w="3210062"/>
                <a:gridCol w="3234146"/>
              </a:tblGrid>
              <a:tr h="1116018">
                <a:tc>
                  <a:txBody>
                    <a:bodyPr/>
                    <a:lstStyle/>
                    <a:p>
                      <a:r>
                        <a:rPr lang="en-GB" dirty="0" smtClean="0"/>
                        <a:t>Quarter</a:t>
                      </a:r>
                      <a:endParaRPr lang="en-GB" dirty="0"/>
                    </a:p>
                  </a:txBody>
                  <a:tcPr/>
                </a:tc>
                <a:tc>
                  <a:txBody>
                    <a:bodyPr/>
                    <a:lstStyle/>
                    <a:p>
                      <a:r>
                        <a:rPr lang="en-GB" dirty="0" smtClean="0"/>
                        <a:t>Number of confirmed AKI HARMS</a:t>
                      </a:r>
                      <a:endParaRPr lang="en-GB" dirty="0"/>
                    </a:p>
                  </a:txBody>
                  <a:tcPr/>
                </a:tc>
                <a:tc>
                  <a:txBody>
                    <a:bodyPr/>
                    <a:lstStyle/>
                    <a:p>
                      <a:r>
                        <a:rPr lang="en-GB" dirty="0" smtClean="0"/>
                        <a:t>Reasons for AKI</a:t>
                      </a:r>
                      <a:endParaRPr lang="en-GB" dirty="0"/>
                    </a:p>
                  </a:txBody>
                  <a:tcPr/>
                </a:tc>
                <a:tc>
                  <a:txBody>
                    <a:bodyPr/>
                    <a:lstStyle/>
                    <a:p>
                      <a:r>
                        <a:rPr lang="en-GB" dirty="0" smtClean="0"/>
                        <a:t>Suggested action</a:t>
                      </a:r>
                      <a:endParaRPr lang="en-GB" dirty="0"/>
                    </a:p>
                  </a:txBody>
                  <a:tcPr/>
                </a:tc>
              </a:tr>
              <a:tr h="1031847">
                <a:tc>
                  <a:txBody>
                    <a:bodyPr/>
                    <a:lstStyle/>
                    <a:p>
                      <a:r>
                        <a:rPr lang="en-GB" sz="1400" dirty="0" smtClean="0"/>
                        <a:t>1 2014/15</a:t>
                      </a:r>
                      <a:endParaRPr lang="en-GB" sz="1400" dirty="0"/>
                    </a:p>
                  </a:txBody>
                  <a:tcPr/>
                </a:tc>
                <a:tc>
                  <a:txBody>
                    <a:bodyPr/>
                    <a:lstStyle/>
                    <a:p>
                      <a:r>
                        <a:rPr lang="en-GB" sz="1400" dirty="0" smtClean="0"/>
                        <a:t>6</a:t>
                      </a:r>
                      <a:endParaRPr lang="en-GB" sz="1400" dirty="0"/>
                    </a:p>
                  </a:txBody>
                  <a:tcPr/>
                </a:tc>
                <a:tc>
                  <a:txBody>
                    <a:bodyPr/>
                    <a:lstStyle/>
                    <a:p>
                      <a:r>
                        <a:rPr lang="en-GB" sz="1400" dirty="0" err="1" smtClean="0"/>
                        <a:t>Diuresis</a:t>
                      </a:r>
                      <a:r>
                        <a:rPr lang="en-GB" sz="1400" dirty="0" smtClean="0"/>
                        <a:t> whilst poor fluid intake</a:t>
                      </a:r>
                    </a:p>
                    <a:p>
                      <a:r>
                        <a:rPr lang="en-GB" sz="1400" dirty="0" smtClean="0"/>
                        <a:t>Lack of regular monitoring</a:t>
                      </a:r>
                    </a:p>
                    <a:p>
                      <a:r>
                        <a:rPr lang="en-GB" sz="1400" dirty="0" smtClean="0"/>
                        <a:t>Lack of monitoring post initiation of diuretics and ACEI</a:t>
                      </a:r>
                      <a:endParaRPr lang="en-GB" sz="1400" dirty="0"/>
                    </a:p>
                  </a:txBody>
                  <a:tcPr/>
                </a:tc>
                <a:tc>
                  <a:txBody>
                    <a:bodyPr/>
                    <a:lstStyle/>
                    <a:p>
                      <a:r>
                        <a:rPr lang="en-GB" sz="1400" dirty="0" smtClean="0"/>
                        <a:t>Educate</a:t>
                      </a:r>
                      <a:r>
                        <a:rPr lang="en-GB" sz="1400" baseline="0" dirty="0" smtClean="0"/>
                        <a:t> patients to manage fluid intake when prescribed diuretics</a:t>
                      </a:r>
                    </a:p>
                    <a:p>
                      <a:r>
                        <a:rPr lang="en-GB" sz="1400" baseline="0" dirty="0" smtClean="0"/>
                        <a:t>Prompt monitoring when initiated on diuretics and ACEI</a:t>
                      </a:r>
                      <a:endParaRPr lang="en-GB" sz="1400" dirty="0"/>
                    </a:p>
                  </a:txBody>
                  <a:tcPr/>
                </a:tc>
              </a:tr>
              <a:tr h="79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2 2014/15</a:t>
                      </a:r>
                    </a:p>
                    <a:p>
                      <a:endParaRPr lang="en-GB" sz="1400" dirty="0"/>
                    </a:p>
                  </a:txBody>
                  <a:tcPr/>
                </a:tc>
                <a:tc>
                  <a:txBody>
                    <a:bodyPr/>
                    <a:lstStyle/>
                    <a:p>
                      <a:r>
                        <a:rPr lang="en-GB" sz="1400" dirty="0" smtClean="0"/>
                        <a:t>4</a:t>
                      </a:r>
                      <a:endParaRPr lang="en-GB" sz="1400" dirty="0"/>
                    </a:p>
                  </a:txBody>
                  <a:tcPr/>
                </a:tc>
                <a:tc>
                  <a:txBody>
                    <a:bodyPr/>
                    <a:lstStyle/>
                    <a:p>
                      <a:r>
                        <a:rPr lang="en-GB" sz="1400" dirty="0" smtClean="0"/>
                        <a:t>3 x above</a:t>
                      </a:r>
                    </a:p>
                    <a:p>
                      <a:r>
                        <a:rPr lang="en-GB" sz="1400" dirty="0" smtClean="0"/>
                        <a:t>1 x due to analgesia (NSAID)</a:t>
                      </a:r>
                      <a:endParaRPr lang="en-GB" sz="1400" dirty="0"/>
                    </a:p>
                  </a:txBody>
                  <a:tcPr/>
                </a:tc>
                <a:tc>
                  <a:txBody>
                    <a:bodyPr/>
                    <a:lstStyle/>
                    <a:p>
                      <a:r>
                        <a:rPr lang="en-GB" sz="1400" dirty="0" smtClean="0"/>
                        <a:t>Monitoring of renal function before and during NSAID use</a:t>
                      </a:r>
                    </a:p>
                    <a:p>
                      <a:r>
                        <a:rPr lang="en-GB" sz="1400" dirty="0" smtClean="0"/>
                        <a:t>? Consider shorter term NSAID use</a:t>
                      </a:r>
                      <a:endParaRPr lang="en-GB" sz="1400" dirty="0"/>
                    </a:p>
                  </a:txBody>
                  <a:tcPr/>
                </a:tc>
              </a:tr>
              <a:tr h="79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3 2014/15</a:t>
                      </a:r>
                    </a:p>
                    <a:p>
                      <a:endParaRPr lang="en-GB" sz="1400" dirty="0"/>
                    </a:p>
                  </a:txBody>
                  <a:tcPr/>
                </a:tc>
                <a:tc>
                  <a:txBody>
                    <a:bodyPr/>
                    <a:lstStyle/>
                    <a:p>
                      <a:r>
                        <a:rPr lang="en-GB" sz="1400" dirty="0" smtClean="0"/>
                        <a:t>9</a:t>
                      </a:r>
                      <a:endParaRPr lang="en-GB" sz="1400" dirty="0"/>
                    </a:p>
                  </a:txBody>
                  <a:tcPr/>
                </a:tc>
                <a:tc>
                  <a:txBody>
                    <a:bodyPr/>
                    <a:lstStyle/>
                    <a:p>
                      <a:r>
                        <a:rPr lang="en-GB" sz="1400" dirty="0" smtClean="0"/>
                        <a:t>8 x above</a:t>
                      </a:r>
                    </a:p>
                    <a:p>
                      <a:r>
                        <a:rPr lang="en-GB" sz="1400" dirty="0" smtClean="0"/>
                        <a:t>1 x due to analgesia (NSAID)</a:t>
                      </a:r>
                    </a:p>
                    <a:p>
                      <a:endParaRPr lang="en-GB" sz="1400" dirty="0"/>
                    </a:p>
                  </a:txBody>
                  <a:tcPr/>
                </a:tc>
                <a:tc>
                  <a:txBody>
                    <a:bodyPr/>
                    <a:lstStyle/>
                    <a:p>
                      <a:r>
                        <a:rPr lang="en-GB" sz="1400" dirty="0" smtClean="0"/>
                        <a:t>Community phlebotomy  access issues to be  addressed</a:t>
                      </a:r>
                    </a:p>
                    <a:p>
                      <a:r>
                        <a:rPr lang="en-GB" sz="1400" dirty="0" smtClean="0"/>
                        <a:t>Utilisation of EMIS WEB functions</a:t>
                      </a:r>
                      <a:endParaRPr lang="en-GB" sz="1400" dirty="0"/>
                    </a:p>
                  </a:txBody>
                  <a:tcPr/>
                </a:tc>
              </a:tr>
              <a:tr h="593225">
                <a:tc>
                  <a:txBody>
                    <a:bodyPr/>
                    <a:lstStyle/>
                    <a:p>
                      <a:r>
                        <a:rPr lang="en-GB" sz="1400" dirty="0" smtClean="0"/>
                        <a:t>4 2014/15</a:t>
                      </a:r>
                      <a:endParaRPr lang="en-GB" sz="1400" dirty="0"/>
                    </a:p>
                  </a:txBody>
                  <a:tcPr/>
                </a:tc>
                <a:tc>
                  <a:txBody>
                    <a:bodyPr/>
                    <a:lstStyle/>
                    <a:p>
                      <a:r>
                        <a:rPr lang="en-GB" sz="1400" dirty="0" smtClean="0"/>
                        <a:t>7</a:t>
                      </a:r>
                      <a:endParaRPr lang="en-GB" sz="1400" dirty="0"/>
                    </a:p>
                  </a:txBody>
                  <a:tcPr/>
                </a:tc>
                <a:tc>
                  <a:txBody>
                    <a:bodyPr/>
                    <a:lstStyle/>
                    <a:p>
                      <a:r>
                        <a:rPr lang="en-GB" sz="1400" dirty="0" smtClean="0"/>
                        <a:t>7 x above</a:t>
                      </a:r>
                    </a:p>
                    <a:p>
                      <a:endParaRPr lang="en-GB" sz="1400" dirty="0"/>
                    </a:p>
                  </a:txBody>
                  <a:tcPr/>
                </a:tc>
                <a:tc>
                  <a:txBody>
                    <a:bodyPr/>
                    <a:lstStyle/>
                    <a:p>
                      <a:r>
                        <a:rPr lang="en-GB" sz="1400" dirty="0" smtClean="0"/>
                        <a:t>Implementation of sick day guidance</a:t>
                      </a:r>
                      <a:endParaRPr lang="en-GB" sz="1400" dirty="0"/>
                    </a:p>
                  </a:txBody>
                  <a:tcPr/>
                </a:tc>
              </a:tr>
              <a:tr h="1031847">
                <a:tc>
                  <a:txBody>
                    <a:bodyPr/>
                    <a:lstStyle/>
                    <a:p>
                      <a:r>
                        <a:rPr lang="en-GB" sz="1400" dirty="0" smtClean="0"/>
                        <a:t>1 2015/16</a:t>
                      </a:r>
                      <a:endParaRPr lang="en-GB" sz="1400" dirty="0"/>
                    </a:p>
                  </a:txBody>
                  <a:tcPr/>
                </a:tc>
                <a:tc>
                  <a:txBody>
                    <a:bodyPr/>
                    <a:lstStyle/>
                    <a:p>
                      <a:r>
                        <a:rPr lang="en-GB" sz="1400" dirty="0" smtClean="0"/>
                        <a:t>8</a:t>
                      </a:r>
                      <a:endParaRPr lang="en-GB" sz="1400" dirty="0"/>
                    </a:p>
                  </a:txBody>
                  <a:tcPr/>
                </a:tc>
                <a:tc>
                  <a:txBody>
                    <a:bodyPr/>
                    <a:lstStyle/>
                    <a:p>
                      <a:r>
                        <a:rPr lang="en-GB" sz="1400" dirty="0" smtClean="0"/>
                        <a:t>8 x above</a:t>
                      </a:r>
                      <a:endParaRPr lang="en-GB" sz="1400" dirty="0"/>
                    </a:p>
                  </a:txBody>
                  <a:tcPr/>
                </a:tc>
                <a:tc>
                  <a:txBody>
                    <a:bodyPr/>
                    <a:lstStyle/>
                    <a:p>
                      <a:r>
                        <a:rPr lang="en-GB" sz="1400" dirty="0" smtClean="0"/>
                        <a:t>Risk</a:t>
                      </a:r>
                      <a:r>
                        <a:rPr lang="en-GB" sz="1400" baseline="0" dirty="0" smtClean="0"/>
                        <a:t> assessment to flag those at high risk due to </a:t>
                      </a:r>
                      <a:r>
                        <a:rPr lang="en-GB" sz="1400" baseline="0" dirty="0" err="1" smtClean="0"/>
                        <a:t>polypharmacy</a:t>
                      </a:r>
                      <a:endParaRPr lang="en-GB" sz="1400" baseline="0" dirty="0" smtClean="0"/>
                    </a:p>
                    <a:p>
                      <a:r>
                        <a:rPr lang="en-GB" sz="1400" baseline="0" dirty="0" smtClean="0"/>
                        <a:t>PPIs and risks of </a:t>
                      </a:r>
                      <a:r>
                        <a:rPr lang="en-GB" sz="1400" baseline="0" dirty="0" err="1" smtClean="0"/>
                        <a:t>hyponatraemia</a:t>
                      </a:r>
                      <a:r>
                        <a:rPr lang="en-GB" sz="1400" baseline="0" dirty="0" smtClean="0"/>
                        <a:t> raised</a:t>
                      </a:r>
                    </a:p>
                    <a:p>
                      <a:endParaRPr lang="en-GB" sz="1400" dirty="0"/>
                    </a:p>
                  </a:txBody>
                  <a:tcPr/>
                </a:tc>
              </a:tr>
            </a:tbl>
          </a:graphicData>
        </a:graphic>
      </p:graphicFrame>
    </p:spTree>
    <p:extLst>
      <p:ext uri="{BB962C8B-B14F-4D97-AF65-F5344CB8AC3E}">
        <p14:creationId xmlns:p14="http://schemas.microsoft.com/office/powerpoint/2010/main" val="1316890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40849"/>
            <a:ext cx="7344816" cy="50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26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4968552" cy="936104"/>
          </a:xfrm>
        </p:spPr>
        <p:txBody>
          <a:bodyPr/>
          <a:lstStyle/>
          <a:p>
            <a:r>
              <a:rPr lang="en-GB" dirty="0" smtClean="0"/>
              <a:t>Local data</a:t>
            </a:r>
            <a:endParaRPr lang="en-GB" dirty="0"/>
          </a:p>
        </p:txBody>
      </p:sp>
      <p:sp>
        <p:nvSpPr>
          <p:cNvPr id="3" name="Content Placeholder 2"/>
          <p:cNvSpPr>
            <a:spLocks noGrp="1"/>
          </p:cNvSpPr>
          <p:nvPr>
            <p:ph idx="1"/>
          </p:nvPr>
        </p:nvSpPr>
        <p:spPr>
          <a:xfrm>
            <a:off x="539552" y="1268760"/>
            <a:ext cx="8229600" cy="5112568"/>
          </a:xfrm>
        </p:spPr>
        <p:txBody>
          <a:bodyPr>
            <a:normAutofit fontScale="77500" lnSpcReduction="20000"/>
          </a:bodyPr>
          <a:lstStyle/>
          <a:p>
            <a:r>
              <a:rPr lang="en-GB" dirty="0" smtClean="0"/>
              <a:t>Local HARMS </a:t>
            </a:r>
            <a:r>
              <a:rPr lang="en-GB" dirty="0"/>
              <a:t>data from the </a:t>
            </a:r>
            <a:r>
              <a:rPr lang="en-GB" dirty="0" smtClean="0"/>
              <a:t>CSU didn’t </a:t>
            </a:r>
            <a:r>
              <a:rPr lang="en-GB" dirty="0"/>
              <a:t>seem </a:t>
            </a:r>
            <a:r>
              <a:rPr lang="en-GB" dirty="0" smtClean="0"/>
              <a:t>accurate</a:t>
            </a:r>
          </a:p>
          <a:p>
            <a:r>
              <a:rPr lang="en-GB" dirty="0"/>
              <a:t>P</a:t>
            </a:r>
            <a:r>
              <a:rPr lang="en-GB" dirty="0" smtClean="0"/>
              <a:t>rocess </a:t>
            </a:r>
            <a:r>
              <a:rPr lang="en-GB" dirty="0"/>
              <a:t>for notifying primary care </a:t>
            </a:r>
            <a:r>
              <a:rPr lang="en-GB" dirty="0" smtClean="0"/>
              <a:t>when </a:t>
            </a:r>
            <a:r>
              <a:rPr lang="en-GB" dirty="0"/>
              <a:t>admission involved with </a:t>
            </a:r>
            <a:r>
              <a:rPr lang="en-GB" dirty="0" smtClean="0"/>
              <a:t>AKI discussed with consultant biochemist</a:t>
            </a:r>
            <a:r>
              <a:rPr lang="en-GB" dirty="0"/>
              <a:t> </a:t>
            </a:r>
            <a:endParaRPr lang="en-GB" dirty="0" smtClean="0"/>
          </a:p>
          <a:p>
            <a:r>
              <a:rPr lang="en-GB" dirty="0" smtClean="0"/>
              <a:t>Were AKI </a:t>
            </a:r>
            <a:r>
              <a:rPr lang="en-GB" dirty="0"/>
              <a:t>admissions/ incidences </a:t>
            </a:r>
            <a:r>
              <a:rPr lang="en-GB" dirty="0" smtClean="0"/>
              <a:t>getting </a:t>
            </a:r>
            <a:r>
              <a:rPr lang="en-GB" dirty="0"/>
              <a:t>reported to the renal registry?</a:t>
            </a:r>
          </a:p>
          <a:p>
            <a:r>
              <a:rPr lang="en-GB" dirty="0" smtClean="0"/>
              <a:t>Recommended </a:t>
            </a:r>
            <a:r>
              <a:rPr lang="en-GB" dirty="0"/>
              <a:t>Minimum Requirements of a Care Bundle for Patients with AKI in </a:t>
            </a:r>
            <a:r>
              <a:rPr lang="en-GB" dirty="0" smtClean="0"/>
              <a:t>Hospital- discussed with consultant biochemist to understand local picture</a:t>
            </a:r>
          </a:p>
          <a:p>
            <a:r>
              <a:rPr lang="en-GB" dirty="0" smtClean="0"/>
              <a:t>Data issue raised with CSU who then started to produce data with AKI in any diagnosis order leading to an increase in reported activity from 40 to 403 cases in the same period! </a:t>
            </a:r>
            <a:r>
              <a:rPr lang="en-GB" dirty="0"/>
              <a:t>	</a:t>
            </a:r>
          </a:p>
          <a:p>
            <a:r>
              <a:rPr lang="en-GB" dirty="0" smtClean="0"/>
              <a:t>We now have around 600 admissions a year which is congruent with Renal Registry data</a:t>
            </a:r>
            <a:endParaRPr lang="en-GB" dirty="0"/>
          </a:p>
        </p:txBody>
      </p:sp>
    </p:spTree>
    <p:extLst>
      <p:ext uri="{BB962C8B-B14F-4D97-AF65-F5344CB8AC3E}">
        <p14:creationId xmlns:p14="http://schemas.microsoft.com/office/powerpoint/2010/main" val="135549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35" y="1052736"/>
            <a:ext cx="58293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37" y="3717032"/>
            <a:ext cx="72675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44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August 2016</a:t>
            </a:r>
            <a:endParaRPr lang="en-GB" dirty="0"/>
          </a:p>
        </p:txBody>
      </p:sp>
      <p:sp>
        <p:nvSpPr>
          <p:cNvPr id="3" name="Content Placeholder 2"/>
          <p:cNvSpPr>
            <a:spLocks noGrp="1"/>
          </p:cNvSpPr>
          <p:nvPr>
            <p:ph idx="1"/>
          </p:nvPr>
        </p:nvSpPr>
        <p:spPr/>
        <p:txBody>
          <a:bodyPr/>
          <a:lstStyle/>
          <a:p>
            <a:r>
              <a:rPr lang="en-GB" dirty="0" smtClean="0"/>
              <a:t>Stage 2 NPSA alert: raise awareness and support clinicians for signposting</a:t>
            </a:r>
          </a:p>
          <a:p>
            <a:r>
              <a:rPr lang="en-GB" dirty="0" smtClean="0"/>
              <a:t>Think Kidneys programme</a:t>
            </a:r>
          </a:p>
          <a:p>
            <a:r>
              <a:rPr lang="en-GB" u="sng" dirty="0">
                <a:hlinkClick r:id="rId3"/>
              </a:rPr>
              <a:t>www.thinkkidneys.nhs.uk/aki/think-kidney-publications/</a:t>
            </a:r>
            <a:endParaRPr lang="en-GB" dirty="0"/>
          </a:p>
          <a:p>
            <a:endParaRPr lang="en-GB" dirty="0"/>
          </a:p>
        </p:txBody>
      </p:sp>
    </p:spTree>
    <p:extLst>
      <p:ext uri="{BB962C8B-B14F-4D97-AF65-F5344CB8AC3E}">
        <p14:creationId xmlns:p14="http://schemas.microsoft.com/office/powerpoint/2010/main" val="379160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214289"/>
            <a:ext cx="5296672" cy="1143000"/>
          </a:xfrm>
        </p:spPr>
        <p:txBody>
          <a:bodyPr>
            <a:normAutofit fontScale="90000"/>
          </a:bodyPr>
          <a:lstStyle/>
          <a:p>
            <a:pPr lvl="0"/>
            <a:r>
              <a:rPr lang="en-GB" sz="4000" dirty="0"/>
              <a:t>Acute </a:t>
            </a:r>
            <a:r>
              <a:rPr lang="en-GB" sz="4000" dirty="0" smtClean="0"/>
              <a:t>Kidney Injury in Dudley February 2016</a:t>
            </a:r>
            <a:endParaRPr lang="en-GB" sz="4000" dirty="0"/>
          </a:p>
        </p:txBody>
      </p:sp>
      <p:sp>
        <p:nvSpPr>
          <p:cNvPr id="3" name="Content Placeholder 2"/>
          <p:cNvSpPr txBox="1">
            <a:spLocks noGrp="1"/>
          </p:cNvSpPr>
          <p:nvPr>
            <p:ph idx="1"/>
          </p:nvPr>
        </p:nvSpPr>
        <p:spPr/>
        <p:txBody>
          <a:bodyPr>
            <a:normAutofit lnSpcReduction="10000"/>
          </a:bodyPr>
          <a:lstStyle/>
          <a:p>
            <a:pPr lvl="0">
              <a:lnSpc>
                <a:spcPct val="90000"/>
              </a:lnSpc>
            </a:pPr>
            <a:r>
              <a:rPr lang="en-GB" sz="3000" dirty="0"/>
              <a:t>Around 600 admissions AKI </a:t>
            </a:r>
            <a:r>
              <a:rPr lang="en-GB" sz="3000" dirty="0" smtClean="0"/>
              <a:t>pa. – </a:t>
            </a:r>
            <a:r>
              <a:rPr lang="en-GB" sz="3000" dirty="0"/>
              <a:t>HES </a:t>
            </a:r>
            <a:r>
              <a:rPr lang="en-GB" sz="3000" dirty="0" smtClean="0"/>
              <a:t>data</a:t>
            </a:r>
          </a:p>
          <a:p>
            <a:pPr lvl="0">
              <a:lnSpc>
                <a:spcPct val="90000"/>
              </a:lnSpc>
            </a:pPr>
            <a:r>
              <a:rPr lang="en-GB" sz="3000" dirty="0" smtClean="0"/>
              <a:t>DGH implemented NPSA alert </a:t>
            </a:r>
            <a:r>
              <a:rPr lang="en-GB" sz="3000" dirty="0" smtClean="0">
                <a:solidFill>
                  <a:srgbClr val="FF0000"/>
                </a:solidFill>
              </a:rPr>
              <a:t>(June 2014) </a:t>
            </a:r>
            <a:r>
              <a:rPr lang="en-GB" sz="3000" dirty="0" smtClean="0"/>
              <a:t>and minimum care bundle</a:t>
            </a:r>
            <a:endParaRPr lang="en-GB" sz="3000" dirty="0"/>
          </a:p>
          <a:p>
            <a:pPr lvl="0">
              <a:lnSpc>
                <a:spcPct val="90000"/>
              </a:lnSpc>
            </a:pPr>
            <a:r>
              <a:rPr lang="en-GB" sz="3000" dirty="0"/>
              <a:t>Med review and RCA to establish if a HARM</a:t>
            </a:r>
          </a:p>
          <a:p>
            <a:pPr lvl="0">
              <a:lnSpc>
                <a:spcPct val="90000"/>
              </a:lnSpc>
            </a:pPr>
            <a:r>
              <a:rPr lang="en-GB" sz="3000" dirty="0" smtClean="0"/>
              <a:t>Approx. </a:t>
            </a:r>
            <a:r>
              <a:rPr lang="en-GB" sz="3000" dirty="0"/>
              <a:t>47,000 on ACEIs, ARBs, diuretics</a:t>
            </a:r>
          </a:p>
          <a:p>
            <a:pPr lvl="0">
              <a:lnSpc>
                <a:spcPct val="90000"/>
              </a:lnSpc>
            </a:pPr>
            <a:r>
              <a:rPr lang="en-GB" sz="3000" dirty="0" smtClean="0"/>
              <a:t>Approx. </a:t>
            </a:r>
            <a:r>
              <a:rPr lang="en-GB" sz="3000" dirty="0"/>
              <a:t>16,000 &gt; 75 years</a:t>
            </a:r>
          </a:p>
          <a:p>
            <a:pPr lvl="0">
              <a:lnSpc>
                <a:spcPct val="90000"/>
              </a:lnSpc>
            </a:pPr>
            <a:r>
              <a:rPr lang="en-GB" sz="3000" dirty="0" smtClean="0"/>
              <a:t>Designed suite of  </a:t>
            </a:r>
            <a:r>
              <a:rPr lang="en-GB" sz="3000" dirty="0"/>
              <a:t>interventions</a:t>
            </a:r>
          </a:p>
          <a:p>
            <a:pPr lvl="0">
              <a:lnSpc>
                <a:spcPct val="90000"/>
              </a:lnSpc>
            </a:pPr>
            <a:r>
              <a:rPr lang="en-GB" sz="3000" dirty="0" smtClean="0"/>
              <a:t>Providing tools to </a:t>
            </a:r>
            <a:r>
              <a:rPr lang="en-GB" sz="3000" dirty="0"/>
              <a:t>PBP </a:t>
            </a:r>
            <a:r>
              <a:rPr lang="en-GB" sz="3000" dirty="0" smtClean="0"/>
              <a:t>team to deliver patient benefit</a:t>
            </a:r>
          </a:p>
          <a:p>
            <a:pPr lvl="0">
              <a:lnSpc>
                <a:spcPct val="90000"/>
              </a:lnSpc>
            </a:pPr>
            <a:r>
              <a:rPr lang="en-GB" sz="3000" dirty="0" smtClean="0"/>
              <a:t>Long term project</a:t>
            </a:r>
            <a:endParaRPr lang="en-GB" sz="3000" dirty="0"/>
          </a:p>
          <a:p>
            <a:pPr lvl="0">
              <a:lnSpc>
                <a:spcPct val="90000"/>
              </a:lnSpc>
            </a:pPr>
            <a:endParaRPr lang="en-GB" sz="3000" dirty="0"/>
          </a:p>
        </p:txBody>
      </p:sp>
    </p:spTree>
    <p:extLst>
      <p:ext uri="{BB962C8B-B14F-4D97-AF65-F5344CB8AC3E}">
        <p14:creationId xmlns:p14="http://schemas.microsoft.com/office/powerpoint/2010/main" val="141173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srcRect/>
          <a:stretch>
            <a:fillRect/>
          </a:stretch>
        </p:blipFill>
        <p:spPr>
          <a:xfrm>
            <a:off x="1030017" y="1443595"/>
            <a:ext cx="3974031" cy="3209541"/>
          </a:xfrm>
          <a:prstGeom prst="rect">
            <a:avLst/>
          </a:prstGeom>
          <a:noFill/>
          <a:ln>
            <a:noFill/>
          </a:ln>
        </p:spPr>
      </p:pic>
      <p:sp>
        <p:nvSpPr>
          <p:cNvPr id="3" name="Title 2"/>
          <p:cNvSpPr>
            <a:spLocks noGrp="1"/>
          </p:cNvSpPr>
          <p:nvPr>
            <p:ph type="title"/>
          </p:nvPr>
        </p:nvSpPr>
        <p:spPr>
          <a:xfrm>
            <a:off x="467544" y="188640"/>
            <a:ext cx="6088760" cy="1143000"/>
          </a:xfrm>
        </p:spPr>
        <p:txBody>
          <a:bodyPr>
            <a:noAutofit/>
          </a:bodyPr>
          <a:lstStyle/>
          <a:p>
            <a:r>
              <a:rPr lang="en-GB" sz="3600" dirty="0" smtClean="0"/>
              <a:t>Systematic, population-based and data-driven</a:t>
            </a:r>
            <a:endParaRPr lang="en-GB" sz="36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406" y="3573016"/>
            <a:ext cx="3723074" cy="27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32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plan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Elements of project plan:</a:t>
            </a:r>
          </a:p>
          <a:p>
            <a:pPr lvl="1"/>
            <a:r>
              <a:rPr lang="en-GB" dirty="0" smtClean="0"/>
              <a:t> UTI audit</a:t>
            </a:r>
          </a:p>
          <a:p>
            <a:pPr lvl="1"/>
            <a:r>
              <a:rPr lang="en-GB" dirty="0" smtClean="0"/>
              <a:t>Targeted medication review,</a:t>
            </a:r>
          </a:p>
          <a:p>
            <a:pPr lvl="1"/>
            <a:r>
              <a:rPr lang="en-GB" dirty="0" smtClean="0"/>
              <a:t> sick day guidance</a:t>
            </a:r>
          </a:p>
          <a:p>
            <a:pPr lvl="1"/>
            <a:r>
              <a:rPr lang="en-GB" dirty="0" smtClean="0"/>
              <a:t>Clinician education</a:t>
            </a:r>
          </a:p>
          <a:p>
            <a:pPr lvl="1"/>
            <a:r>
              <a:rPr lang="en-GB" dirty="0" smtClean="0"/>
              <a:t>Resources:</a:t>
            </a:r>
          </a:p>
          <a:p>
            <a:pPr lvl="2"/>
            <a:r>
              <a:rPr lang="en-GB" dirty="0" smtClean="0"/>
              <a:t>Patients who have had an AKI: </a:t>
            </a:r>
            <a:r>
              <a:rPr lang="en-GB" u="sng" dirty="0">
                <a:hlinkClick r:id="rId2"/>
              </a:rPr>
              <a:t>https://www.thinkkidneys.nhs.uk/aki/resources/primary-care/</a:t>
            </a:r>
            <a:r>
              <a:rPr lang="en-GB" dirty="0"/>
              <a:t> </a:t>
            </a:r>
            <a:endParaRPr lang="en-GB" dirty="0" smtClean="0"/>
          </a:p>
          <a:p>
            <a:pPr lvl="2"/>
            <a:r>
              <a:rPr lang="en-GB" dirty="0" smtClean="0"/>
              <a:t>Patients at risk leaflet:</a:t>
            </a:r>
          </a:p>
          <a:p>
            <a:pPr marL="914400" lvl="2" indent="0">
              <a:buNone/>
            </a:pPr>
            <a:r>
              <a:rPr lang="en-GB" u="sng" dirty="0" smtClean="0">
                <a:hlinkClick r:id="rId2"/>
              </a:rPr>
              <a:t>https</a:t>
            </a:r>
            <a:r>
              <a:rPr lang="en-GB" u="sng" dirty="0">
                <a:hlinkClick r:id="rId2"/>
              </a:rPr>
              <a:t>://www.thinkkidneys.nhs.uk/aki/resources/primary-care/</a:t>
            </a:r>
            <a:r>
              <a:rPr lang="en-GB" dirty="0"/>
              <a:t> </a:t>
            </a:r>
            <a:endParaRPr lang="en-GB" dirty="0" smtClean="0"/>
          </a:p>
          <a:p>
            <a:pPr marL="914400" lvl="2" indent="0">
              <a:buNone/>
            </a:pPr>
            <a:endParaRPr lang="en-GB" dirty="0"/>
          </a:p>
        </p:txBody>
      </p:sp>
    </p:spTree>
    <p:extLst>
      <p:ext uri="{BB962C8B-B14F-4D97-AF65-F5344CB8AC3E}">
        <p14:creationId xmlns:p14="http://schemas.microsoft.com/office/powerpoint/2010/main" val="88927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UTI audit</a:t>
            </a:r>
            <a:endParaRPr lang="en-GB" dirty="0"/>
          </a:p>
        </p:txBody>
      </p:sp>
      <p:sp>
        <p:nvSpPr>
          <p:cNvPr id="3" name="Content Placeholder 2"/>
          <p:cNvSpPr>
            <a:spLocks noGrp="1"/>
          </p:cNvSpPr>
          <p:nvPr>
            <p:ph idx="1"/>
          </p:nvPr>
        </p:nvSpPr>
        <p:spPr/>
        <p:txBody>
          <a:bodyPr/>
          <a:lstStyle/>
          <a:p>
            <a:r>
              <a:rPr lang="en-GB" dirty="0" smtClean="0"/>
              <a:t>Baseline audit –prescribing for UTIs in over 65’s  December 2016</a:t>
            </a:r>
          </a:p>
          <a:p>
            <a:r>
              <a:rPr lang="en-GB" dirty="0" smtClean="0"/>
              <a:t>CCG wide</a:t>
            </a:r>
          </a:p>
          <a:p>
            <a:r>
              <a:rPr lang="en-GB" dirty="0" smtClean="0"/>
              <a:t>Follow up audit March 2017</a:t>
            </a:r>
          </a:p>
          <a:p>
            <a:r>
              <a:rPr lang="en-GB" dirty="0" smtClean="0"/>
              <a:t>To focus on the hydration status of individuals prior to prescribing for UTI</a:t>
            </a:r>
          </a:p>
          <a:p>
            <a:endParaRPr lang="en-GB" dirty="0"/>
          </a:p>
        </p:txBody>
      </p:sp>
    </p:spTree>
    <p:extLst>
      <p:ext uri="{BB962C8B-B14F-4D97-AF65-F5344CB8AC3E}">
        <p14:creationId xmlns:p14="http://schemas.microsoft.com/office/powerpoint/2010/main" val="219533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864624" cy="1143000"/>
          </a:xfrm>
        </p:spPr>
        <p:txBody>
          <a:bodyPr>
            <a:normAutofit/>
          </a:bodyPr>
          <a:lstStyle/>
          <a:p>
            <a:r>
              <a:rPr lang="en-GB" dirty="0" smtClean="0"/>
              <a:t>Medication Review</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Use of EMIS Search and Report</a:t>
            </a:r>
          </a:p>
          <a:p>
            <a:r>
              <a:rPr lang="en-GB" dirty="0" smtClean="0"/>
              <a:t>Practice level reporting and review</a:t>
            </a:r>
          </a:p>
          <a:p>
            <a:r>
              <a:rPr lang="en-GB" dirty="0"/>
              <a:t>a)CKD4 + previous AKI</a:t>
            </a:r>
          </a:p>
          <a:p>
            <a:r>
              <a:rPr lang="en-GB" dirty="0"/>
              <a:t>b)CKD3 + significant proteinuria (ACR&gt;30)</a:t>
            </a:r>
          </a:p>
          <a:p>
            <a:r>
              <a:rPr lang="en-GB" dirty="0"/>
              <a:t>c) Patients prescribed ACE/ARB/Diuretic without renal monitoring (creatinine) in the last 36 months for all patients and also for patients aged 75 years and over</a:t>
            </a:r>
            <a:r>
              <a:rPr lang="en-GB" dirty="0" smtClean="0"/>
              <a:t>.</a:t>
            </a:r>
          </a:p>
          <a:p>
            <a:r>
              <a:rPr lang="en-GB" dirty="0" smtClean="0"/>
              <a:t>Use of Think kidneys resources at Medication Review- medicines optimisation toolkit: </a:t>
            </a:r>
            <a:r>
              <a:rPr lang="en-GB" u="sng" dirty="0">
                <a:hlinkClick r:id="rId3"/>
              </a:rPr>
              <a:t>https://www.thinkkidneys.nhs.uk/aki/medicines-optimisation-for-aki/</a:t>
            </a:r>
            <a:r>
              <a:rPr lang="en-GB" dirty="0"/>
              <a:t> </a:t>
            </a:r>
          </a:p>
          <a:p>
            <a:endParaRPr lang="en-GB" dirty="0" smtClean="0"/>
          </a:p>
          <a:p>
            <a:endParaRPr lang="en-GB" dirty="0"/>
          </a:p>
        </p:txBody>
      </p:sp>
    </p:spTree>
    <p:extLst>
      <p:ext uri="{BB962C8B-B14F-4D97-AF65-F5344CB8AC3E}">
        <p14:creationId xmlns:p14="http://schemas.microsoft.com/office/powerpoint/2010/main" val="425875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3829048" cy="1143000"/>
          </a:xfrm>
        </p:spPr>
        <p:txBody>
          <a:bodyPr>
            <a:normAutofit/>
          </a:bodyPr>
          <a:lstStyle/>
          <a:p>
            <a:r>
              <a:rPr lang="en-GB" dirty="0"/>
              <a:t>Our </a:t>
            </a:r>
            <a:r>
              <a:rPr lang="en-GB" dirty="0" smtClean="0"/>
              <a:t>missions</a:t>
            </a:r>
            <a:endParaRPr lang="en-GB" dirty="0"/>
          </a:p>
        </p:txBody>
      </p:sp>
      <p:sp>
        <p:nvSpPr>
          <p:cNvPr id="3" name="Content Placeholder 2"/>
          <p:cNvSpPr>
            <a:spLocks noGrp="1"/>
          </p:cNvSpPr>
          <p:nvPr>
            <p:ph idx="1"/>
          </p:nvPr>
        </p:nvSpPr>
        <p:spPr/>
        <p:txBody>
          <a:bodyPr>
            <a:normAutofit/>
          </a:bodyPr>
          <a:lstStyle/>
          <a:p>
            <a:r>
              <a:rPr lang="en-GB" dirty="0"/>
              <a:t>To improve the </a:t>
            </a:r>
            <a:r>
              <a:rPr lang="en-GB" b="1" dirty="0"/>
              <a:t>health and wellbeing </a:t>
            </a:r>
            <a:r>
              <a:rPr lang="en-GB" dirty="0"/>
              <a:t>of the </a:t>
            </a:r>
            <a:r>
              <a:rPr lang="en-GB" b="1" dirty="0"/>
              <a:t>population </a:t>
            </a:r>
            <a:r>
              <a:rPr lang="en-GB" dirty="0"/>
              <a:t>of </a:t>
            </a:r>
            <a:r>
              <a:rPr lang="en-GB" b="1" dirty="0" smtClean="0"/>
              <a:t>Dudley, </a:t>
            </a:r>
            <a:r>
              <a:rPr lang="en-GB" dirty="0" smtClean="0"/>
              <a:t>reduce </a:t>
            </a:r>
            <a:r>
              <a:rPr lang="en-GB" b="1" dirty="0"/>
              <a:t>health inequalities </a:t>
            </a:r>
            <a:r>
              <a:rPr lang="en-GB" dirty="0"/>
              <a:t>and increase </a:t>
            </a:r>
            <a:r>
              <a:rPr lang="en-GB" b="1" dirty="0"/>
              <a:t>healthy </a:t>
            </a:r>
            <a:r>
              <a:rPr lang="en-GB" b="1" dirty="0" smtClean="0"/>
              <a:t>life expectancy </a:t>
            </a:r>
            <a:r>
              <a:rPr lang="en-GB" dirty="0"/>
              <a:t>through the </a:t>
            </a:r>
            <a:r>
              <a:rPr lang="en-GB" b="1" dirty="0"/>
              <a:t>safe and effective </a:t>
            </a:r>
            <a:r>
              <a:rPr lang="en-GB" dirty="0"/>
              <a:t>use of </a:t>
            </a:r>
            <a:r>
              <a:rPr lang="en-GB" b="1" dirty="0"/>
              <a:t>medicines and pharmacy services</a:t>
            </a:r>
            <a:r>
              <a:rPr lang="en-GB" b="1" dirty="0" smtClean="0"/>
              <a:t>.</a:t>
            </a:r>
          </a:p>
          <a:p>
            <a:endParaRPr lang="en-GB" b="1" dirty="0"/>
          </a:p>
          <a:p>
            <a:r>
              <a:rPr lang="en-GB" dirty="0"/>
              <a:t>To make </a:t>
            </a:r>
            <a:r>
              <a:rPr lang="en-GB" b="1" dirty="0"/>
              <a:t>Dudley </a:t>
            </a:r>
            <a:r>
              <a:rPr lang="en-GB" dirty="0"/>
              <a:t>the </a:t>
            </a:r>
            <a:r>
              <a:rPr lang="en-GB" b="1" dirty="0"/>
              <a:t>safest</a:t>
            </a:r>
            <a:r>
              <a:rPr lang="en-GB" dirty="0"/>
              <a:t> place to take medicines in the UK</a:t>
            </a:r>
            <a:r>
              <a:rPr lang="en-GB" dirty="0" smtClean="0"/>
              <a:t>.</a:t>
            </a:r>
            <a:endParaRPr lang="en-GB" dirty="0"/>
          </a:p>
        </p:txBody>
      </p:sp>
    </p:spTree>
    <p:extLst>
      <p:ext uri="{BB962C8B-B14F-4D97-AF65-F5344CB8AC3E}">
        <p14:creationId xmlns:p14="http://schemas.microsoft.com/office/powerpoint/2010/main" val="70657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936632" cy="1143000"/>
          </a:xfrm>
        </p:spPr>
        <p:txBody>
          <a:bodyPr>
            <a:normAutofit/>
          </a:bodyPr>
          <a:lstStyle/>
          <a:p>
            <a:r>
              <a:rPr lang="en-GB" dirty="0" smtClean="0"/>
              <a:t>Sick Day Guidance</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7"/>
            <a:ext cx="4104456" cy="52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96752"/>
            <a:ext cx="35242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851845"/>
            <a:ext cx="35147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431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t>
            </a:r>
            <a:endParaRPr lang="en-GB" dirty="0"/>
          </a:p>
        </p:txBody>
      </p:sp>
      <p:sp>
        <p:nvSpPr>
          <p:cNvPr id="3" name="Content Placeholder 2"/>
          <p:cNvSpPr>
            <a:spLocks noGrp="1"/>
          </p:cNvSpPr>
          <p:nvPr>
            <p:ph idx="1"/>
          </p:nvPr>
        </p:nvSpPr>
        <p:spPr/>
        <p:txBody>
          <a:bodyPr>
            <a:noAutofit/>
          </a:bodyPr>
          <a:lstStyle/>
          <a:p>
            <a:r>
              <a:rPr lang="en-GB" sz="2200" dirty="0" smtClean="0"/>
              <a:t>GP education session delivered Feb 2016</a:t>
            </a:r>
          </a:p>
          <a:p>
            <a:r>
              <a:rPr lang="en-GB" sz="2200" dirty="0" smtClean="0"/>
              <a:t>Care Homes Education programme – nutrition and hydration guide</a:t>
            </a:r>
          </a:p>
          <a:p>
            <a:r>
              <a:rPr lang="en-GB" sz="2200" dirty="0" smtClean="0"/>
              <a:t>Think Kidneys Care Homes Pilot Project: </a:t>
            </a:r>
            <a:r>
              <a:rPr lang="en-GB" sz="2200" u="sng" dirty="0">
                <a:hlinkClick r:id="rId3"/>
              </a:rPr>
              <a:t>https://www.thinkkidneys.nhs.uk/aki/resources/care-homes/</a:t>
            </a:r>
            <a:r>
              <a:rPr lang="en-GB" sz="2200" dirty="0"/>
              <a:t> </a:t>
            </a:r>
            <a:endParaRPr lang="en-GB" sz="2200" dirty="0" smtClean="0"/>
          </a:p>
          <a:p>
            <a:r>
              <a:rPr lang="en-GB" sz="2200" dirty="0" smtClean="0"/>
              <a:t>Launch of EMIS template for AKI January 2017</a:t>
            </a:r>
          </a:p>
          <a:p>
            <a:r>
              <a:rPr lang="en-GB" sz="2200" dirty="0" smtClean="0"/>
              <a:t>AKI app for clinician use shared amongst all clinicians</a:t>
            </a:r>
          </a:p>
          <a:p>
            <a:r>
              <a:rPr lang="en-GB" sz="2200" dirty="0" smtClean="0"/>
              <a:t>Prescribing newsletter dedicated to AKI (Dec 2016)</a:t>
            </a:r>
          </a:p>
          <a:p>
            <a:r>
              <a:rPr lang="en-GB" sz="2200" dirty="0" smtClean="0"/>
              <a:t>PBP Team on-going training- CPPE, bespoke training events</a:t>
            </a:r>
          </a:p>
          <a:p>
            <a:r>
              <a:rPr lang="en-GB" sz="2200" dirty="0"/>
              <a:t>An RCGP Learning e-module on AKI developed in collaboration with the think Kidneys programme is available here: </a:t>
            </a:r>
            <a:r>
              <a:rPr lang="en-GB" sz="2200" u="sng" dirty="0">
                <a:hlinkClick r:id="rId4"/>
              </a:rPr>
              <a:t>http://elearning.rcgp.org.uk/course/info.php?id=213</a:t>
            </a:r>
            <a:r>
              <a:rPr lang="en-GB" sz="2200" dirty="0"/>
              <a:t> </a:t>
            </a:r>
          </a:p>
          <a:p>
            <a:endParaRPr lang="en-GB" sz="2200" dirty="0"/>
          </a:p>
        </p:txBody>
      </p:sp>
    </p:spTree>
    <p:extLst>
      <p:ext uri="{BB962C8B-B14F-4D97-AF65-F5344CB8AC3E}">
        <p14:creationId xmlns:p14="http://schemas.microsoft.com/office/powerpoint/2010/main" val="362460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52736"/>
            <a:ext cx="7344816" cy="1143000"/>
          </a:xfrm>
        </p:spPr>
        <p:txBody>
          <a:bodyPr>
            <a:normAutofit fontScale="90000"/>
          </a:bodyPr>
          <a:lstStyle/>
          <a:p>
            <a:r>
              <a:rPr lang="en-GB" dirty="0" smtClean="0"/>
              <a:t>What can we do in Primary Care?</a:t>
            </a:r>
            <a:endParaRPr lang="en-GB" dirty="0"/>
          </a:p>
        </p:txBody>
      </p:sp>
      <p:sp>
        <p:nvSpPr>
          <p:cNvPr id="3" name="Content Placeholder 2"/>
          <p:cNvSpPr>
            <a:spLocks noGrp="1"/>
          </p:cNvSpPr>
          <p:nvPr>
            <p:ph idx="1"/>
          </p:nvPr>
        </p:nvSpPr>
        <p:spPr>
          <a:xfrm>
            <a:off x="696090" y="2204864"/>
            <a:ext cx="8424936" cy="4032448"/>
          </a:xfrm>
        </p:spPr>
        <p:txBody>
          <a:bodyPr/>
          <a:lstStyle/>
          <a:p>
            <a:r>
              <a:rPr lang="en-GB" sz="2400" b="1" i="1" dirty="0" smtClean="0"/>
              <a:t>Many people who develop acute kidney injury are not aware of the potential causes and how to prevent it. </a:t>
            </a:r>
          </a:p>
          <a:p>
            <a:r>
              <a:rPr lang="en-GB" sz="2400" b="1" dirty="0" smtClean="0"/>
              <a:t>AKI can be prevented by educating those at risk </a:t>
            </a:r>
            <a:r>
              <a:rPr lang="en-GB" sz="2400" dirty="0" smtClean="0"/>
              <a:t>: a discussion with a health professional and parents or carers. </a:t>
            </a:r>
          </a:p>
          <a:p>
            <a:r>
              <a:rPr lang="en-GB" sz="2400" b="1" dirty="0" smtClean="0"/>
              <a:t>Better education of healthcare professionals </a:t>
            </a:r>
            <a:r>
              <a:rPr lang="en-GB" sz="2400" dirty="0" smtClean="0"/>
              <a:t>delivered in primary care and outpatient settings in addition to on discharge from hospital will help to reduce the number of people developing AKI outside hospital and the number being admitted to hospital with the condition.</a:t>
            </a:r>
          </a:p>
          <a:p>
            <a:endParaRPr lang="en-GB" sz="2400" dirty="0"/>
          </a:p>
        </p:txBody>
      </p:sp>
    </p:spTree>
    <p:extLst>
      <p:ext uri="{BB962C8B-B14F-4D97-AF65-F5344CB8AC3E}">
        <p14:creationId xmlns:p14="http://schemas.microsoft.com/office/powerpoint/2010/main" val="2653328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References:</a:t>
            </a:r>
            <a:endParaRPr lang="en-GB" dirty="0"/>
          </a:p>
        </p:txBody>
      </p:sp>
      <p:sp>
        <p:nvSpPr>
          <p:cNvPr id="3" name="Content Placeholder 2"/>
          <p:cNvSpPr>
            <a:spLocks noGrp="1"/>
          </p:cNvSpPr>
          <p:nvPr>
            <p:ph idx="1"/>
          </p:nvPr>
        </p:nvSpPr>
        <p:spPr/>
        <p:txBody>
          <a:bodyPr>
            <a:normAutofit fontScale="25000" lnSpcReduction="20000"/>
          </a:bodyPr>
          <a:lstStyle/>
          <a:p>
            <a:pPr lvl="0"/>
            <a:r>
              <a:rPr lang="en-GB" sz="8800" u="sng" dirty="0" smtClean="0">
                <a:hlinkClick r:id="rId2"/>
              </a:rPr>
              <a:t>NCEPOD</a:t>
            </a:r>
            <a:r>
              <a:rPr lang="en-GB" sz="8800" u="sng" dirty="0">
                <a:hlinkClick r:id="rId2"/>
              </a:rPr>
              <a:t>. Adding insult to injury, 2009</a:t>
            </a:r>
            <a:endParaRPr lang="en-GB" sz="8800" dirty="0"/>
          </a:p>
          <a:p>
            <a:pPr lvl="0"/>
            <a:r>
              <a:rPr lang="en-GB" sz="8800" u="sng" dirty="0">
                <a:hlinkClick r:id="rId3"/>
              </a:rPr>
              <a:t>Wang, et al. 2012</a:t>
            </a:r>
            <a:endParaRPr lang="en-GB" sz="8800" dirty="0"/>
          </a:p>
          <a:p>
            <a:pPr lvl="0"/>
            <a:r>
              <a:rPr lang="en-GB" sz="8800" u="sng" dirty="0">
                <a:hlinkClick r:id="rId4"/>
              </a:rPr>
              <a:t>Selby, et al. 2012</a:t>
            </a:r>
            <a:endParaRPr lang="en-GB" sz="8800" dirty="0"/>
          </a:p>
          <a:p>
            <a:pPr lvl="0"/>
            <a:r>
              <a:rPr lang="en-GB" sz="8800" dirty="0"/>
              <a:t>NPSA Safety Alert, Stage 3: Standardising the identification of Acute Kidney Injury. NHS Improvement; NHS/PSA/D/2014/010. June 2014. </a:t>
            </a:r>
            <a:r>
              <a:rPr lang="en-GB" sz="8800" u="sng" dirty="0">
                <a:hlinkClick r:id="rId5"/>
              </a:rPr>
              <a:t>https://</a:t>
            </a:r>
            <a:r>
              <a:rPr lang="en-GB" sz="8800" u="sng" dirty="0" smtClean="0">
                <a:hlinkClick r:id="rId5"/>
              </a:rPr>
              <a:t>www.cas.dh.gov.uk/ViewandAcknowledgment/ViewAlert.aspx?AlertID=102171</a:t>
            </a:r>
            <a:endParaRPr lang="en-GB" sz="8800" dirty="0"/>
          </a:p>
          <a:p>
            <a:pPr lvl="0"/>
            <a:r>
              <a:rPr lang="en-GB" sz="8800" dirty="0"/>
              <a:t>NPSA Safety Alert, Stage 2: resources to support the care of patients with acute kidney injury. NHS Improvement; NHS/PSA/RE/2016/007. August 2016. </a:t>
            </a:r>
            <a:r>
              <a:rPr lang="en-GB" sz="8800" u="sng" dirty="0">
                <a:hlinkClick r:id="rId6"/>
              </a:rPr>
              <a:t>https://www.cas.dh.gov.uk/ViewandAcknowledgment/ViewAlert.aspx?AlertID=102518</a:t>
            </a:r>
            <a:r>
              <a:rPr lang="en-GB" sz="8800" dirty="0"/>
              <a:t> </a:t>
            </a:r>
          </a:p>
          <a:p>
            <a:pPr lvl="0"/>
            <a:r>
              <a:rPr lang="en-GB" sz="8800" dirty="0"/>
              <a:t>Acute Kidney Injury. Quality Standard QS76. NICE. Published December 2014.</a:t>
            </a:r>
          </a:p>
          <a:p>
            <a:pPr lvl="0"/>
            <a:r>
              <a:rPr lang="en-GB" sz="8800" dirty="0"/>
              <a:t>Medication Review Best Practice Guidelines. </a:t>
            </a:r>
            <a:r>
              <a:rPr lang="en-GB" sz="8800" u="sng" dirty="0">
                <a:hlinkClick r:id="rId7"/>
              </a:rPr>
              <a:t>http://www.dudleyformulary.nhs.uk/page/20/guidelines</a:t>
            </a:r>
            <a:endParaRPr lang="en-GB" sz="8800" dirty="0"/>
          </a:p>
          <a:p>
            <a:endParaRPr lang="en-GB" dirty="0"/>
          </a:p>
        </p:txBody>
      </p:sp>
    </p:spTree>
    <p:extLst>
      <p:ext uri="{BB962C8B-B14F-4D97-AF65-F5344CB8AC3E}">
        <p14:creationId xmlns:p14="http://schemas.microsoft.com/office/powerpoint/2010/main" val="10415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1472" y="214290"/>
            <a:ext cx="5008640" cy="1143000"/>
          </a:xfrm>
        </p:spPr>
        <p:txBody>
          <a:bodyPr>
            <a:normAutofit fontScale="90000"/>
          </a:bodyPr>
          <a:lstStyle/>
          <a:p>
            <a:r>
              <a:rPr lang="en-GB" altLang="en-US" dirty="0" smtClean="0"/>
              <a:t>Acute Kidney Injury – National impact</a:t>
            </a:r>
          </a:p>
        </p:txBody>
      </p:sp>
      <p:sp>
        <p:nvSpPr>
          <p:cNvPr id="15363" name="Content Placeholder 2"/>
          <p:cNvSpPr>
            <a:spLocks noGrp="1"/>
          </p:cNvSpPr>
          <p:nvPr>
            <p:ph idx="1"/>
          </p:nvPr>
        </p:nvSpPr>
        <p:spPr>
          <a:xfrm>
            <a:off x="468313" y="1268412"/>
            <a:ext cx="8229600" cy="5472956"/>
          </a:xfrm>
        </p:spPr>
        <p:txBody>
          <a:bodyPr>
            <a:normAutofit/>
          </a:bodyPr>
          <a:lstStyle/>
          <a:p>
            <a:pPr marL="342900" lvl="1" indent="-342900">
              <a:buFontTx/>
              <a:buChar char="•"/>
              <a:defRPr/>
            </a:pPr>
            <a:endParaRPr lang="en-GB" altLang="en-US" sz="2400" dirty="0" smtClean="0"/>
          </a:p>
          <a:p>
            <a:pPr marL="342900" lvl="1" indent="-342900">
              <a:buFontTx/>
              <a:buChar char="•"/>
              <a:defRPr/>
            </a:pPr>
            <a:r>
              <a:rPr lang="en-GB" altLang="en-US" sz="2400" dirty="0" smtClean="0"/>
              <a:t>AKI seen in 13-18% of all people admitted to hospital</a:t>
            </a:r>
          </a:p>
          <a:p>
            <a:pPr marL="342900" lvl="1" indent="-342900">
              <a:buFontTx/>
              <a:buChar char="•"/>
              <a:defRPr/>
            </a:pPr>
            <a:r>
              <a:rPr lang="en-GB" altLang="en-US" sz="2400" dirty="0" smtClean="0"/>
              <a:t>100,000 deaths p.a. in hospital attributed to AKI</a:t>
            </a:r>
          </a:p>
          <a:p>
            <a:pPr marL="342900" lvl="1" indent="-342900">
              <a:buFontTx/>
              <a:buChar char="•"/>
              <a:defRPr/>
            </a:pPr>
            <a:r>
              <a:rPr lang="en-GB" altLang="en-US" sz="2400" dirty="0" smtClean="0"/>
              <a:t>1% of the NHS budget (£1.02 billion)</a:t>
            </a:r>
          </a:p>
          <a:p>
            <a:pPr marL="342900" lvl="1" indent="-342900">
              <a:buFontTx/>
              <a:buChar char="•"/>
              <a:defRPr/>
            </a:pPr>
            <a:r>
              <a:rPr lang="en-GB" altLang="en-US" sz="2400" dirty="0" smtClean="0"/>
              <a:t>Under recorded and under-recognised</a:t>
            </a:r>
          </a:p>
          <a:p>
            <a:pPr marL="342900" lvl="1" indent="-342900">
              <a:buFontTx/>
              <a:buChar char="•"/>
              <a:defRPr/>
            </a:pPr>
            <a:r>
              <a:rPr lang="en-GB" altLang="en-US" sz="2400" dirty="0" smtClean="0"/>
              <a:t>Coding is an issue</a:t>
            </a:r>
          </a:p>
          <a:p>
            <a:pPr marL="342900" lvl="1" indent="-342900">
              <a:buFontTx/>
              <a:buChar char="•"/>
              <a:defRPr/>
            </a:pPr>
            <a:r>
              <a:rPr lang="en-GB" altLang="en-US" sz="2400" dirty="0" smtClean="0"/>
              <a:t>30% of AKI cases are preventable</a:t>
            </a:r>
          </a:p>
          <a:p>
            <a:pPr marL="342900" lvl="1" indent="-342900">
              <a:buFontTx/>
              <a:buChar char="•"/>
              <a:defRPr/>
            </a:pPr>
            <a:r>
              <a:rPr lang="en-GB" altLang="en-US" sz="2400" dirty="0" smtClean="0"/>
              <a:t>Average cost of an AKI admission is £2,350 (exc. ITU)</a:t>
            </a:r>
          </a:p>
          <a:p>
            <a:pPr marL="342900" lvl="1" indent="-342900">
              <a:buFontTx/>
              <a:buChar char="•"/>
              <a:defRPr/>
            </a:pPr>
            <a:endParaRPr lang="en-GB" altLang="en-US" sz="2400" dirty="0" smtClean="0"/>
          </a:p>
          <a:p>
            <a:pPr marL="342900" lvl="1" indent="-342900">
              <a:buFontTx/>
              <a:buChar char="•"/>
              <a:defRPr/>
            </a:pPr>
            <a:endParaRPr lang="en-GB" altLang="en-US" sz="2400" dirty="0" smtClean="0"/>
          </a:p>
        </p:txBody>
      </p:sp>
    </p:spTree>
    <p:extLst>
      <p:ext uri="{BB962C8B-B14F-4D97-AF65-F5344CB8AC3E}">
        <p14:creationId xmlns:p14="http://schemas.microsoft.com/office/powerpoint/2010/main" val="113817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1472" y="214290"/>
            <a:ext cx="5008640" cy="1143000"/>
          </a:xfrm>
        </p:spPr>
        <p:txBody>
          <a:bodyPr>
            <a:normAutofit fontScale="90000"/>
          </a:bodyPr>
          <a:lstStyle/>
          <a:p>
            <a:r>
              <a:rPr lang="en-GB" altLang="en-US" dirty="0" smtClean="0"/>
              <a:t>Acute Kidney Injury – National impact</a:t>
            </a:r>
          </a:p>
        </p:txBody>
      </p:sp>
      <p:sp>
        <p:nvSpPr>
          <p:cNvPr id="15363" name="Content Placeholder 2"/>
          <p:cNvSpPr>
            <a:spLocks noGrp="1"/>
          </p:cNvSpPr>
          <p:nvPr>
            <p:ph idx="1"/>
          </p:nvPr>
        </p:nvSpPr>
        <p:spPr>
          <a:xfrm>
            <a:off x="468313" y="1268412"/>
            <a:ext cx="8229600" cy="5472956"/>
          </a:xfrm>
        </p:spPr>
        <p:txBody>
          <a:bodyPr>
            <a:normAutofit/>
          </a:bodyPr>
          <a:lstStyle/>
          <a:p>
            <a:pPr marL="342900" lvl="1" indent="-342900">
              <a:buFontTx/>
              <a:buChar char="•"/>
              <a:defRPr/>
            </a:pPr>
            <a:endParaRPr lang="en-GB" altLang="en-US" sz="2400" dirty="0" smtClean="0"/>
          </a:p>
          <a:p>
            <a:pPr marL="342900" lvl="1" indent="-342900">
              <a:buFontTx/>
              <a:buChar char="•"/>
              <a:defRPr/>
            </a:pPr>
            <a:r>
              <a:rPr lang="en-GB" altLang="en-US" dirty="0" smtClean="0"/>
              <a:t>Risk assessment, prevention, early recognition and management are key factors in preventing deaths and reducing complications</a:t>
            </a:r>
          </a:p>
          <a:p>
            <a:pPr>
              <a:defRPr/>
            </a:pPr>
            <a:r>
              <a:rPr lang="en-GB" altLang="en-US" sz="2800" dirty="0" smtClean="0"/>
              <a:t>NICE Quality Standards relevant to Primary Care:</a:t>
            </a:r>
          </a:p>
          <a:p>
            <a:pPr lvl="1">
              <a:buNone/>
              <a:defRPr/>
            </a:pPr>
            <a:r>
              <a:rPr lang="en-GB" altLang="en-US" dirty="0" smtClean="0"/>
              <a:t>1. Discuss the causes of AKI with those who are at risk</a:t>
            </a:r>
          </a:p>
          <a:p>
            <a:pPr lvl="1">
              <a:buNone/>
              <a:defRPr/>
            </a:pPr>
            <a:r>
              <a:rPr lang="en-GB" altLang="en-US" dirty="0" smtClean="0"/>
              <a:t>2. AKI risk assessment</a:t>
            </a:r>
          </a:p>
        </p:txBody>
      </p:sp>
    </p:spTree>
    <p:extLst>
      <p:ext uri="{BB962C8B-B14F-4D97-AF65-F5344CB8AC3E}">
        <p14:creationId xmlns:p14="http://schemas.microsoft.com/office/powerpoint/2010/main" val="2755940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AKI in Dudley</a:t>
            </a:r>
            <a:endParaRPr lang="en-GB" dirty="0"/>
          </a:p>
        </p:txBody>
      </p:sp>
      <p:pic>
        <p:nvPicPr>
          <p:cNvPr id="4" name="Content Placeholder 3"/>
          <p:cNvPicPr>
            <a:picLocks noGrp="1"/>
          </p:cNvPicPr>
          <p:nvPr>
            <p:ph idx="1"/>
          </p:nvPr>
        </p:nvPicPr>
        <p:blipFill>
          <a:blip r:embed="rId3" cstate="print"/>
          <a:srcRect/>
          <a:stretch>
            <a:fillRect/>
          </a:stretch>
        </p:blipFill>
        <p:spPr bwMode="auto">
          <a:xfrm>
            <a:off x="323529" y="1340768"/>
            <a:ext cx="8208912" cy="4824536"/>
          </a:xfrm>
          <a:prstGeom prst="rect">
            <a:avLst/>
          </a:prstGeom>
          <a:noFill/>
          <a:ln w="9525">
            <a:noFill/>
            <a:miter lim="800000"/>
            <a:headEnd/>
            <a:tailEnd/>
          </a:ln>
        </p:spPr>
      </p:pic>
    </p:spTree>
    <p:extLst>
      <p:ext uri="{BB962C8B-B14F-4D97-AF65-F5344CB8AC3E}">
        <p14:creationId xmlns:p14="http://schemas.microsoft.com/office/powerpoint/2010/main" val="222940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AKI in Dudley</a:t>
            </a:r>
            <a:endParaRPr lang="en-GB" dirty="0"/>
          </a:p>
        </p:txBody>
      </p:sp>
      <p:pic>
        <p:nvPicPr>
          <p:cNvPr id="4" name="Content Placeholder 3"/>
          <p:cNvPicPr>
            <a:picLocks noGrp="1"/>
          </p:cNvPicPr>
          <p:nvPr>
            <p:ph idx="1"/>
          </p:nvPr>
        </p:nvPicPr>
        <p:blipFill>
          <a:blip r:embed="rId3" cstate="print"/>
          <a:srcRect/>
          <a:stretch>
            <a:fillRect/>
          </a:stretch>
        </p:blipFill>
        <p:spPr bwMode="auto">
          <a:xfrm>
            <a:off x="1259632" y="1412776"/>
            <a:ext cx="8280919" cy="4752528"/>
          </a:xfrm>
          <a:prstGeom prst="rect">
            <a:avLst/>
          </a:prstGeom>
          <a:noFill/>
          <a:ln w="9525">
            <a:noFill/>
            <a:miter lim="800000"/>
            <a:headEnd/>
            <a:tailEnd/>
          </a:ln>
        </p:spPr>
      </p:pic>
    </p:spTree>
    <p:extLst>
      <p:ext uri="{BB962C8B-B14F-4D97-AF65-F5344CB8AC3E}">
        <p14:creationId xmlns:p14="http://schemas.microsoft.com/office/powerpoint/2010/main" val="455095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4968552" cy="1143000"/>
          </a:xfrm>
        </p:spPr>
        <p:txBody>
          <a:bodyPr>
            <a:normAutofit fontScale="90000"/>
          </a:bodyPr>
          <a:lstStyle/>
          <a:p>
            <a:r>
              <a:rPr lang="en-GB" dirty="0" smtClean="0"/>
              <a:t>How did we compare to other areas? (2015)</a:t>
            </a: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0200"/>
            <a:ext cx="82089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71472" y="214289"/>
            <a:ext cx="5296672" cy="1143000"/>
          </a:xfrm>
        </p:spPr>
        <p:txBody>
          <a:bodyPr>
            <a:normAutofit fontScale="90000"/>
          </a:bodyPr>
          <a:lstStyle/>
          <a:p>
            <a:pPr lvl="0"/>
            <a:r>
              <a:rPr lang="en-GB" sz="4000" dirty="0"/>
              <a:t>Acute </a:t>
            </a:r>
            <a:r>
              <a:rPr lang="en-GB" sz="4000" dirty="0" smtClean="0"/>
              <a:t>Kidney Injury in Dudley February 2015</a:t>
            </a:r>
            <a:endParaRPr lang="en-GB" sz="4000" dirty="0"/>
          </a:p>
        </p:txBody>
      </p:sp>
      <p:sp>
        <p:nvSpPr>
          <p:cNvPr id="3" name="Content Placeholder 2"/>
          <p:cNvSpPr txBox="1">
            <a:spLocks noGrp="1"/>
          </p:cNvSpPr>
          <p:nvPr>
            <p:ph idx="1"/>
          </p:nvPr>
        </p:nvSpPr>
        <p:spPr/>
        <p:txBody>
          <a:bodyPr>
            <a:normAutofit fontScale="25000" lnSpcReduction="20000"/>
          </a:bodyPr>
          <a:lstStyle/>
          <a:p>
            <a:pPr>
              <a:lnSpc>
                <a:spcPct val="90000"/>
              </a:lnSpc>
            </a:pPr>
            <a:r>
              <a:rPr lang="en-GB" sz="9600" dirty="0"/>
              <a:t>Estimated UK incidence of AKI  is 486-630 per million people per year (</a:t>
            </a:r>
            <a:r>
              <a:rPr lang="en-GB" sz="9600" u="sng" dirty="0">
                <a:hlinkClick r:id="rId3"/>
              </a:rPr>
              <a:t>www.renal.org</a:t>
            </a:r>
            <a:r>
              <a:rPr lang="en-GB" sz="9600" dirty="0"/>
              <a:t>)</a:t>
            </a:r>
          </a:p>
          <a:p>
            <a:pPr>
              <a:lnSpc>
                <a:spcPct val="90000"/>
              </a:lnSpc>
            </a:pPr>
            <a:r>
              <a:rPr lang="en-GB" sz="9600" dirty="0"/>
              <a:t>Estimated Dudley annual incidence = 486+630/2x.314  = 175 people per year </a:t>
            </a:r>
          </a:p>
          <a:p>
            <a:pPr>
              <a:lnSpc>
                <a:spcPct val="90000"/>
              </a:lnSpc>
            </a:pPr>
            <a:r>
              <a:rPr lang="en-GB" sz="9600" dirty="0"/>
              <a:t>Estimated number of admissions coded as AKI per year(based on 2014/15 April – November data ) = 83   </a:t>
            </a:r>
          </a:p>
          <a:p>
            <a:pPr lvl="0">
              <a:lnSpc>
                <a:spcPct val="90000"/>
              </a:lnSpc>
            </a:pPr>
            <a:r>
              <a:rPr lang="en-GB" sz="9600" dirty="0" smtClean="0"/>
              <a:t>Under-reporting suspected and confirmed</a:t>
            </a:r>
          </a:p>
          <a:p>
            <a:pPr lvl="0">
              <a:lnSpc>
                <a:spcPct val="90000"/>
              </a:lnSpc>
            </a:pPr>
            <a:r>
              <a:rPr lang="en-GB" sz="9600" dirty="0" smtClean="0"/>
              <a:t>Commenced RCA reviews of available AKI admissions data</a:t>
            </a:r>
          </a:p>
          <a:p>
            <a:pPr lvl="0">
              <a:lnSpc>
                <a:spcPct val="90000"/>
              </a:lnSpc>
            </a:pPr>
            <a:r>
              <a:rPr lang="en-GB" sz="9600" dirty="0" smtClean="0"/>
              <a:t>Learned that only the primary reason for admission was captured</a:t>
            </a:r>
          </a:p>
          <a:p>
            <a:pPr lvl="0">
              <a:lnSpc>
                <a:spcPct val="90000"/>
              </a:lnSpc>
            </a:pPr>
            <a:r>
              <a:rPr lang="en-GB" sz="9600" dirty="0" smtClean="0"/>
              <a:t>17 confirmed AKI admissions cost in excess of £40,000</a:t>
            </a:r>
          </a:p>
          <a:p>
            <a:pPr lvl="0">
              <a:lnSpc>
                <a:spcPct val="90000"/>
              </a:lnSpc>
            </a:pPr>
            <a:r>
              <a:rPr lang="en-GB" sz="9600" dirty="0"/>
              <a:t>estimated cost of AKI admissions for Dudley is at least £1,335,000</a:t>
            </a:r>
            <a:endParaRPr lang="en-GB" sz="9600" dirty="0" smtClean="0"/>
          </a:p>
          <a:p>
            <a:pPr lvl="0">
              <a:lnSpc>
                <a:spcPct val="90000"/>
              </a:lnSpc>
            </a:pPr>
            <a:r>
              <a:rPr lang="en-GB" sz="9600" b="1" dirty="0" smtClean="0"/>
              <a:t>NPSA alert- </a:t>
            </a:r>
            <a:r>
              <a:rPr lang="en-GB" sz="9600" dirty="0" smtClean="0"/>
              <a:t>standardising the early identification of AKI published June 2014 to be fully implemented by Trusts by March 2015</a:t>
            </a:r>
          </a:p>
          <a:p>
            <a:pPr lvl="0">
              <a:lnSpc>
                <a:spcPct val="90000"/>
              </a:lnSpc>
            </a:pPr>
            <a:endParaRPr lang="en-GB" sz="3000" dirty="0" smtClean="0">
              <a:solidFill>
                <a:srgbClr val="002060"/>
              </a:solidFill>
            </a:endParaRPr>
          </a:p>
          <a:p>
            <a:pPr lvl="0">
              <a:lnSpc>
                <a:spcPct val="90000"/>
              </a:lnSpc>
            </a:pPr>
            <a:endParaRPr lang="en-GB" sz="3000" dirty="0" smtClean="0">
              <a:solidFill>
                <a:srgbClr val="002060"/>
              </a:solidFill>
            </a:endParaRPr>
          </a:p>
          <a:p>
            <a:pPr lvl="0">
              <a:lnSpc>
                <a:spcPct val="90000"/>
              </a:lnSpc>
            </a:pPr>
            <a:endParaRPr lang="en-GB" sz="3000" dirty="0"/>
          </a:p>
        </p:txBody>
      </p:sp>
    </p:spTree>
    <p:extLst>
      <p:ext uri="{BB962C8B-B14F-4D97-AF65-F5344CB8AC3E}">
        <p14:creationId xmlns:p14="http://schemas.microsoft.com/office/powerpoint/2010/main" val="171449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490"/>
            <a:ext cx="5184576" cy="687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3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11381</TotalTime>
  <Words>976</Words>
  <Application>Microsoft Office PowerPoint</Application>
  <PresentationFormat>On-screen Show (4:3)</PresentationFormat>
  <Paragraphs>153</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Acute Kidney Injury </vt:lpstr>
      <vt:lpstr>Our missions</vt:lpstr>
      <vt:lpstr>Acute Kidney Injury – National impact</vt:lpstr>
      <vt:lpstr>Acute Kidney Injury – National impact</vt:lpstr>
      <vt:lpstr>AKI in Dudley</vt:lpstr>
      <vt:lpstr>AKI in Dudley</vt:lpstr>
      <vt:lpstr>How did we compare to other areas? (2015)</vt:lpstr>
      <vt:lpstr>Acute Kidney Injury in Dudley February 2015</vt:lpstr>
      <vt:lpstr>PowerPoint Presentation</vt:lpstr>
      <vt:lpstr>Initial findings from HARMS project</vt:lpstr>
      <vt:lpstr>PowerPoint Presentation</vt:lpstr>
      <vt:lpstr>Local data</vt:lpstr>
      <vt:lpstr>PowerPoint Presentation</vt:lpstr>
      <vt:lpstr>August 2016</vt:lpstr>
      <vt:lpstr>Acute Kidney Injury in Dudley February 2016</vt:lpstr>
      <vt:lpstr>Systematic, population-based and data-driven</vt:lpstr>
      <vt:lpstr>Project plan</vt:lpstr>
      <vt:lpstr>UTI audit</vt:lpstr>
      <vt:lpstr>Medication Review</vt:lpstr>
      <vt:lpstr>Sick Day Guidance</vt:lpstr>
      <vt:lpstr>Education</vt:lpstr>
      <vt:lpstr>What can we do in Primary Care?</vt:lpstr>
      <vt:lpstr>References:</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LBroster</dc:creator>
  <cp:lastModifiedBy>pyc45</cp:lastModifiedBy>
  <cp:revision>66</cp:revision>
  <dcterms:created xsi:type="dcterms:W3CDTF">2012-07-17T09:36:26Z</dcterms:created>
  <dcterms:modified xsi:type="dcterms:W3CDTF">2017-04-20T13:12:38Z</dcterms:modified>
</cp:coreProperties>
</file>