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handoutMasterIdLst>
    <p:handoutMasterId r:id="rId24"/>
  </p:handoutMasterIdLst>
  <p:sldIdLst>
    <p:sldId id="274" r:id="rId6"/>
    <p:sldId id="275" r:id="rId7"/>
    <p:sldId id="277" r:id="rId8"/>
    <p:sldId id="280" r:id="rId9"/>
    <p:sldId id="276" r:id="rId10"/>
    <p:sldId id="279" r:id="rId11"/>
    <p:sldId id="282" r:id="rId12"/>
    <p:sldId id="278" r:id="rId13"/>
    <p:sldId id="284" r:id="rId14"/>
    <p:sldId id="285" r:id="rId15"/>
    <p:sldId id="286" r:id="rId16"/>
    <p:sldId id="287" r:id="rId17"/>
    <p:sldId id="293" r:id="rId18"/>
    <p:sldId id="288" r:id="rId19"/>
    <p:sldId id="290" r:id="rId20"/>
    <p:sldId id="291" r:id="rId21"/>
    <p:sldId id="292" r:id="rId22"/>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74"/>
          </p14:sldIdLst>
        </p14:section>
        <p14:section name="Extra slide elements" id="{66EC97C3-BC0F-9648-AAE8-BA458CD38442}">
          <p14:sldIdLst>
            <p14:sldId id="275"/>
            <p14:sldId id="277"/>
            <p14:sldId id="280"/>
            <p14:sldId id="276"/>
            <p14:sldId id="279"/>
            <p14:sldId id="282"/>
            <p14:sldId id="278"/>
            <p14:sldId id="284"/>
            <p14:sldId id="285"/>
            <p14:sldId id="286"/>
            <p14:sldId id="287"/>
            <p14:sldId id="293"/>
            <p14:sldId id="288"/>
            <p14:sldId id="290"/>
            <p14:sldId id="291"/>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8" autoAdjust="0"/>
    <p:restoredTop sz="94681" autoAdjust="0"/>
  </p:normalViewPr>
  <p:slideViewPr>
    <p:cSldViewPr snapToGrid="0" snapToObjects="1">
      <p:cViewPr>
        <p:scale>
          <a:sx n="38" d="100"/>
          <a:sy n="38" d="100"/>
        </p:scale>
        <p:origin x="-1000" y="-18"/>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27/02/2015</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27/02/2015</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Keith</a:t>
            </a:r>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2</a:t>
            </a:fld>
            <a:endParaRPr lang="en-GB"/>
          </a:p>
        </p:txBody>
      </p:sp>
    </p:spTree>
    <p:extLst>
      <p:ext uri="{BB962C8B-B14F-4D97-AF65-F5344CB8AC3E}">
        <p14:creationId xmlns:p14="http://schemas.microsoft.com/office/powerpoint/2010/main" val="173525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5</a:t>
            </a:fld>
            <a:endParaRPr lang="en-GB"/>
          </a:p>
        </p:txBody>
      </p:sp>
    </p:spTree>
    <p:extLst>
      <p:ext uri="{BB962C8B-B14F-4D97-AF65-F5344CB8AC3E}">
        <p14:creationId xmlns:p14="http://schemas.microsoft.com/office/powerpoint/2010/main" val="173525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6</a:t>
            </a:fld>
            <a:endParaRPr lang="en-GB"/>
          </a:p>
        </p:txBody>
      </p:sp>
    </p:spTree>
    <p:extLst>
      <p:ext uri="{BB962C8B-B14F-4D97-AF65-F5344CB8AC3E}">
        <p14:creationId xmlns:p14="http://schemas.microsoft.com/office/powerpoint/2010/main" val="173525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7</a:t>
            </a:fld>
            <a:endParaRPr lang="en-GB"/>
          </a:p>
        </p:txBody>
      </p:sp>
    </p:spTree>
    <p:extLst>
      <p:ext uri="{BB962C8B-B14F-4D97-AF65-F5344CB8AC3E}">
        <p14:creationId xmlns:p14="http://schemas.microsoft.com/office/powerpoint/2010/main" val="173525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8</a:t>
            </a:fld>
            <a:endParaRPr lang="en-GB"/>
          </a:p>
        </p:txBody>
      </p:sp>
    </p:spTree>
    <p:extLst>
      <p:ext uri="{BB962C8B-B14F-4D97-AF65-F5344CB8AC3E}">
        <p14:creationId xmlns:p14="http://schemas.microsoft.com/office/powerpoint/2010/main" val="173525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9</a:t>
            </a:fld>
            <a:endParaRPr lang="en-GB"/>
          </a:p>
        </p:txBody>
      </p:sp>
    </p:spTree>
    <p:extLst>
      <p:ext uri="{BB962C8B-B14F-4D97-AF65-F5344CB8AC3E}">
        <p14:creationId xmlns:p14="http://schemas.microsoft.com/office/powerpoint/2010/main" val="423409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h</a:t>
            </a:r>
            <a:r>
              <a:rPr lang="en-GB" dirty="0" smtClean="0"/>
              <a:t>ow does</a:t>
            </a:r>
            <a:r>
              <a:rPr lang="en-GB" baseline="0" dirty="0" smtClean="0"/>
              <a:t> this fit in with the PPRS agreement made between DH and the pharmaceutical industry?</a:t>
            </a:r>
          </a:p>
          <a:p>
            <a:endParaRPr lang="en-GB" baseline="0" dirty="0" smtClean="0"/>
          </a:p>
          <a:p>
            <a:r>
              <a:rPr lang="en-GB" baseline="0" dirty="0" smtClean="0"/>
              <a:t>PPRS presents us with a unique opportunity to ensure that patients </a:t>
            </a:r>
            <a:r>
              <a:rPr lang="en-GB" u="sng" baseline="0" dirty="0" smtClean="0"/>
              <a:t>are</a:t>
            </a:r>
            <a:r>
              <a:rPr lang="en-GB" baseline="0" dirty="0" smtClean="0"/>
              <a:t> getting the right medicines at the right time, less constrained by cost</a:t>
            </a:r>
            <a:endParaRPr lang="en-GB" dirty="0"/>
          </a:p>
        </p:txBody>
      </p:sp>
      <p:sp>
        <p:nvSpPr>
          <p:cNvPr id="4" name="Slide Number Placeholder 3"/>
          <p:cNvSpPr>
            <a:spLocks noGrp="1"/>
          </p:cNvSpPr>
          <p:nvPr>
            <p:ph type="sldNum" sz="quarter" idx="10"/>
          </p:nvPr>
        </p:nvSpPr>
        <p:spPr/>
        <p:txBody>
          <a:bodyPr/>
          <a:lstStyle/>
          <a:p>
            <a:fld id="{599E654E-C67C-447D-9249-41FA32603669}" type="slidenum">
              <a:rPr lang="en-GB" smtClean="0"/>
              <a:pPr/>
              <a:t>14</a:t>
            </a:fld>
            <a:endParaRPr lang="en-GB"/>
          </a:p>
        </p:txBody>
      </p:sp>
    </p:spTree>
    <p:extLst>
      <p:ext uri="{BB962C8B-B14F-4D97-AF65-F5344CB8AC3E}">
        <p14:creationId xmlns:p14="http://schemas.microsoft.com/office/powerpoint/2010/main" val="251619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title="plus icon"/>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333385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3761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0" y="0"/>
            <a:ext cx="9144000" cy="6858000"/>
          </a:xfrm>
          <a:prstGeom prst="rect">
            <a:avLst/>
          </a:prstGeom>
        </p:spPr>
      </p:pic>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25729974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pic>
        <p:nvPicPr>
          <p:cNvPr id="5" name="Picture 2" descr="J:\NHS CB\Communication\Branding\Logos\NHS England\NHS England col.jpg"/>
          <p:cNvPicPr>
            <a:picLocks noChangeAspect="1" noChangeArrowheads="1"/>
          </p:cNvPicPr>
          <p:nvPr userDrawn="1"/>
        </p:nvPicPr>
        <p:blipFill>
          <a:blip r:embed="rId2" cstate="print"/>
          <a:srcRect/>
          <a:stretch>
            <a:fillRect/>
          </a:stretch>
        </p:blipFill>
        <p:spPr bwMode="auto">
          <a:xfrm>
            <a:off x="7807325" y="487363"/>
            <a:ext cx="977900" cy="609600"/>
          </a:xfrm>
          <a:prstGeom prst="rect">
            <a:avLst/>
          </a:prstGeom>
          <a:noFill/>
          <a:ln w="9525">
            <a:noFill/>
            <a:miter lim="800000"/>
            <a:headEnd/>
            <a:tailEnd/>
          </a:ln>
        </p:spPr>
      </p:pic>
      <p:sp>
        <p:nvSpPr>
          <p:cNvPr id="2" name="Title 1"/>
          <p:cNvSpPr>
            <a:spLocks noGrp="1"/>
          </p:cNvSpPr>
          <p:nvPr>
            <p:ph type="title"/>
          </p:nvPr>
        </p:nvSpPr>
        <p:spPr>
          <a:xfrm>
            <a:off x="358775" y="1385888"/>
            <a:ext cx="8426450" cy="5651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052638"/>
            <a:ext cx="3424238" cy="3779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935413" y="2052638"/>
            <a:ext cx="3425825" cy="3779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a:xfrm>
            <a:off x="7896225" y="6310313"/>
            <a:ext cx="900113" cy="179387"/>
          </a:xfrm>
          <a:prstGeom prst="rect">
            <a:avLst/>
          </a:prstGeom>
        </p:spPr>
        <p:txBody>
          <a:bodyPr vert="horz" lIns="0" tIns="0" rIns="0" bIns="0" rtlCol="0" anchor="b" anchorCtr="0">
            <a:noAutofit/>
          </a:bodyPr>
          <a:lstStyle>
            <a:lvl1pPr algn="r" fontAlgn="auto">
              <a:spcBef>
                <a:spcPts val="0"/>
              </a:spcBef>
              <a:spcAft>
                <a:spcPts val="0"/>
              </a:spcAft>
              <a:defRPr sz="1200">
                <a:solidFill>
                  <a:schemeClr val="bg1"/>
                </a:solidFill>
                <a:ea typeface="ＭＳ Ｐゴシック" pitchFamily="-106" charset="-128"/>
                <a:cs typeface="+mn-cs"/>
              </a:defRPr>
            </a:lvl1pPr>
          </a:lstStyle>
          <a:p>
            <a:pPr>
              <a:defRPr/>
            </a:pPr>
            <a:r>
              <a:rPr lang="en-US">
                <a:solidFill>
                  <a:prstClr val="white"/>
                </a:solidFill>
              </a:rPr>
              <a:t>24/02/2013</a:t>
            </a:r>
            <a:endParaRPr lang="en-GB">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title="arrow icon"/>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2836491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17401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21820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93062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smtClean="0">
                <a:solidFill>
                  <a:schemeClr val="tx1"/>
                </a:solidFill>
                <a:latin typeface="Arial"/>
                <a:ea typeface="+mn-ea"/>
                <a:cs typeface="Arial"/>
              </a:rPr>
              <a:t>www.england.nhs.uk</a:t>
            </a:r>
            <a:endParaRPr lang="en-GB" sz="1200" b="0" i="0" u="none" strike="noStrike" kern="1200" baseline="0" dirty="0" smtClean="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title="NHS logo"/>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81" r:id="rId4"/>
    <p:sldLayoutId id="2147483684" r:id="rId5"/>
    <p:sldLayoutId id="2147483683" r:id="rId6"/>
    <p:sldLayoutId id="2147483685" r:id="rId7"/>
    <p:sldLayoutId id="2147483686" r:id="rId8"/>
    <p:sldLayoutId id="2147483687" r:id="rId9"/>
    <p:sldLayoutId id="2147483688" r:id="rId10"/>
    <p:sldLayoutId id="2147483680" r:id="rId11"/>
    <p:sldLayoutId id="2147483672" r:id="rId12"/>
    <p:sldLayoutId id="2147483679" r:id="rId13"/>
    <p:sldLayoutId id="2147483676" r:id="rId14"/>
    <p:sldLayoutId id="2147483677" r:id="rId15"/>
    <p:sldLayoutId id="2147483650" r:id="rId16"/>
    <p:sldLayoutId id="2147483678" r:id="rId17"/>
    <p:sldLayoutId id="2147483689" r:id="rId18"/>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slideLayout" Target="../slideLayouts/slideLayout18.xml"/><Relationship Id="rId3" Type="http://schemas.openxmlformats.org/officeDocument/2006/relationships/tags" Target="../tags/tag2.xml"/><Relationship Id="rId21" Type="http://schemas.openxmlformats.org/officeDocument/2006/relationships/oleObject" Target="../embeddings/oleObject2.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image" Target="../media/image23.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The Challenges for Medicines Optimisation</a:t>
            </a:r>
            <a:r>
              <a:rPr lang="en-GB" dirty="0" smtClean="0"/>
              <a:t>	</a:t>
            </a:r>
            <a:endParaRPr lang="en-GB" dirty="0"/>
          </a:p>
        </p:txBody>
      </p:sp>
      <p:sp>
        <p:nvSpPr>
          <p:cNvPr id="3" name="Content Placeholder 2"/>
          <p:cNvSpPr>
            <a:spLocks noGrp="1"/>
          </p:cNvSpPr>
          <p:nvPr>
            <p:ph sz="quarter" idx="10"/>
          </p:nvPr>
        </p:nvSpPr>
        <p:spPr/>
        <p:txBody>
          <a:bodyPr/>
          <a:lstStyle/>
          <a:p>
            <a:r>
              <a:rPr lang="en-GB" dirty="0" smtClean="0"/>
              <a:t>Dr Bruce Warner, Deputy Chief Pharmaceutical Officer, NHS England</a:t>
            </a:r>
            <a:endParaRPr lang="en-GB" dirty="0"/>
          </a:p>
        </p:txBody>
      </p:sp>
    </p:spTree>
    <p:extLst>
      <p:ext uri="{BB962C8B-B14F-4D97-AF65-F5344CB8AC3E}">
        <p14:creationId xmlns:p14="http://schemas.microsoft.com/office/powerpoint/2010/main" val="3072368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NICE guideline (4</a:t>
            </a:r>
            <a:r>
              <a:rPr lang="en-GB" baseline="30000" dirty="0"/>
              <a:t>th</a:t>
            </a:r>
            <a:r>
              <a:rPr lang="en-GB" dirty="0"/>
              <a:t> March 2015) – </a:t>
            </a:r>
            <a:br>
              <a:rPr lang="en-GB" dirty="0"/>
            </a:br>
            <a:r>
              <a:rPr lang="en-GB" dirty="0"/>
              <a:t>Medicines optimisation</a:t>
            </a:r>
          </a:p>
        </p:txBody>
      </p:sp>
      <p:sp>
        <p:nvSpPr>
          <p:cNvPr id="3" name="Content Placeholder 2"/>
          <p:cNvSpPr>
            <a:spLocks noGrp="1"/>
          </p:cNvSpPr>
          <p:nvPr>
            <p:ph idx="1"/>
          </p:nvPr>
        </p:nvSpPr>
        <p:spPr>
          <a:xfrm>
            <a:off x="457200" y="1600200"/>
            <a:ext cx="8435280" cy="4853136"/>
          </a:xfrm>
        </p:spPr>
        <p:txBody>
          <a:bodyPr>
            <a:noAutofit/>
          </a:bodyPr>
          <a:lstStyle/>
          <a:p>
            <a:endParaRPr lang="en-GB" sz="2700" dirty="0" smtClean="0">
              <a:solidFill>
                <a:srgbClr val="562877"/>
              </a:solidFill>
            </a:endParaRPr>
          </a:p>
          <a:p>
            <a:r>
              <a:rPr lang="en-GB" sz="2700" dirty="0" smtClean="0">
                <a:solidFill>
                  <a:srgbClr val="562877"/>
                </a:solidFill>
              </a:rPr>
              <a:t>4 </a:t>
            </a:r>
            <a:r>
              <a:rPr lang="en-GB" sz="2700" dirty="0">
                <a:solidFill>
                  <a:srgbClr val="562877"/>
                </a:solidFill>
              </a:rPr>
              <a:t>March 2015</a:t>
            </a:r>
          </a:p>
          <a:p>
            <a:r>
              <a:rPr lang="en-GB" sz="2700" dirty="0">
                <a:solidFill>
                  <a:srgbClr val="562877"/>
                </a:solidFill>
              </a:rPr>
              <a:t>Medicines optimisation pathway incorporates medicines adherence guideline</a:t>
            </a:r>
          </a:p>
          <a:p>
            <a:r>
              <a:rPr lang="en-GB" sz="2700" dirty="0">
                <a:solidFill>
                  <a:srgbClr val="562877"/>
                </a:solidFill>
              </a:rPr>
              <a:t>Definition used in the guideline: ‘a process that aims to ensure a person-centred approach to safe and effective medicines use, enabling people to obtain the best possible outcomes from their medicines</a:t>
            </a:r>
            <a:r>
              <a:rPr lang="en-GB" sz="2700" dirty="0" smtClean="0">
                <a:solidFill>
                  <a:srgbClr val="562877"/>
                </a:solidFill>
              </a:rPr>
              <a:t>’</a:t>
            </a:r>
            <a:endParaRPr lang="en-GB" sz="2700" dirty="0">
              <a:solidFill>
                <a:srgbClr val="562877"/>
              </a:solidFill>
            </a:endParaRPr>
          </a:p>
        </p:txBody>
      </p:sp>
    </p:spTree>
    <p:extLst>
      <p:ext uri="{BB962C8B-B14F-4D97-AF65-F5344CB8AC3E}">
        <p14:creationId xmlns:p14="http://schemas.microsoft.com/office/powerpoint/2010/main" val="2279094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NICE guideline (4</a:t>
            </a:r>
            <a:r>
              <a:rPr lang="en-GB" baseline="30000" dirty="0"/>
              <a:t>th</a:t>
            </a:r>
            <a:r>
              <a:rPr lang="en-GB" dirty="0"/>
              <a:t> March 2015) – </a:t>
            </a:r>
            <a:br>
              <a:rPr lang="en-GB" dirty="0"/>
            </a:br>
            <a:r>
              <a:rPr lang="en-GB" dirty="0"/>
              <a:t>Medicines optimisation</a:t>
            </a:r>
          </a:p>
        </p:txBody>
      </p:sp>
      <p:sp>
        <p:nvSpPr>
          <p:cNvPr id="3" name="Content Placeholder 2"/>
          <p:cNvSpPr>
            <a:spLocks noGrp="1"/>
          </p:cNvSpPr>
          <p:nvPr>
            <p:ph idx="1"/>
          </p:nvPr>
        </p:nvSpPr>
        <p:spPr>
          <a:xfrm>
            <a:off x="457200" y="1810923"/>
            <a:ext cx="7841707" cy="4647933"/>
          </a:xfrm>
        </p:spPr>
        <p:txBody>
          <a:bodyPr>
            <a:normAutofit fontScale="92500" lnSpcReduction="10000"/>
          </a:bodyPr>
          <a:lstStyle/>
          <a:p>
            <a:r>
              <a:rPr lang="en-GB" dirty="0">
                <a:solidFill>
                  <a:srgbClr val="562877"/>
                </a:solidFill>
              </a:rPr>
              <a:t>Topic areas covered:</a:t>
            </a:r>
          </a:p>
          <a:p>
            <a:pPr lvl="1">
              <a:buFont typeface="Courier New" panose="02070309020205020404" pitchFamily="49" charset="0"/>
              <a:buChar char="o"/>
            </a:pPr>
            <a:r>
              <a:rPr lang="en-GB" dirty="0">
                <a:solidFill>
                  <a:srgbClr val="562877"/>
                </a:solidFill>
              </a:rPr>
              <a:t>Systems for identifying, reporting and learning from medicines-related patient safety incidents</a:t>
            </a:r>
          </a:p>
          <a:p>
            <a:pPr lvl="1">
              <a:buFont typeface="Courier New" panose="02070309020205020404" pitchFamily="49" charset="0"/>
              <a:buChar char="o"/>
            </a:pPr>
            <a:r>
              <a:rPr lang="en-GB" dirty="0">
                <a:solidFill>
                  <a:srgbClr val="562877"/>
                </a:solidFill>
              </a:rPr>
              <a:t>Medicines‑related communication systems when patients move from one care setting to another </a:t>
            </a:r>
          </a:p>
          <a:p>
            <a:pPr lvl="1">
              <a:buFont typeface="Courier New" panose="02070309020205020404" pitchFamily="49" charset="0"/>
              <a:buChar char="o"/>
            </a:pPr>
            <a:r>
              <a:rPr lang="en-GB" dirty="0">
                <a:solidFill>
                  <a:srgbClr val="562877"/>
                </a:solidFill>
              </a:rPr>
              <a:t>Medicines reconciliation</a:t>
            </a:r>
          </a:p>
          <a:p>
            <a:pPr lvl="1">
              <a:buFont typeface="Courier New" panose="02070309020205020404" pitchFamily="49" charset="0"/>
              <a:buChar char="o"/>
            </a:pPr>
            <a:r>
              <a:rPr lang="en-GB" dirty="0">
                <a:solidFill>
                  <a:srgbClr val="562877"/>
                </a:solidFill>
              </a:rPr>
              <a:t>Medication review</a:t>
            </a:r>
          </a:p>
          <a:p>
            <a:pPr lvl="1">
              <a:buFont typeface="Courier New" panose="02070309020205020404" pitchFamily="49" charset="0"/>
              <a:buChar char="o"/>
            </a:pPr>
            <a:r>
              <a:rPr lang="en-GB" dirty="0">
                <a:solidFill>
                  <a:srgbClr val="562877"/>
                </a:solidFill>
              </a:rPr>
              <a:t>Self-management plans</a:t>
            </a:r>
          </a:p>
          <a:p>
            <a:pPr lvl="1">
              <a:buFont typeface="Courier New" panose="02070309020205020404" pitchFamily="49" charset="0"/>
              <a:buChar char="o"/>
            </a:pPr>
            <a:r>
              <a:rPr lang="en-GB" dirty="0">
                <a:solidFill>
                  <a:srgbClr val="562877"/>
                </a:solidFill>
              </a:rPr>
              <a:t>Patient decision aids used in consultations involving medicines</a:t>
            </a:r>
          </a:p>
          <a:p>
            <a:pPr lvl="1">
              <a:buFont typeface="Courier New" panose="02070309020205020404" pitchFamily="49" charset="0"/>
              <a:buChar char="o"/>
            </a:pPr>
            <a:r>
              <a:rPr lang="en-GB" dirty="0">
                <a:solidFill>
                  <a:srgbClr val="562877"/>
                </a:solidFill>
              </a:rPr>
              <a:t>Clinical decision support</a:t>
            </a:r>
          </a:p>
          <a:p>
            <a:pPr lvl="1">
              <a:buFont typeface="Courier New" panose="02070309020205020404" pitchFamily="49" charset="0"/>
              <a:buChar char="o"/>
            </a:pPr>
            <a:r>
              <a:rPr lang="en-GB" dirty="0">
                <a:solidFill>
                  <a:srgbClr val="562877"/>
                </a:solidFill>
              </a:rPr>
              <a:t>Medicines-related models of organisational and cross-sector working</a:t>
            </a:r>
          </a:p>
          <a:p>
            <a:endParaRPr lang="en-GB" dirty="0">
              <a:solidFill>
                <a:srgbClr val="562877"/>
              </a:solidFill>
            </a:endParaRPr>
          </a:p>
          <a:p>
            <a:endParaRPr lang="en-GB" dirty="0"/>
          </a:p>
        </p:txBody>
      </p:sp>
    </p:spTree>
    <p:extLst>
      <p:ext uri="{BB962C8B-B14F-4D97-AF65-F5344CB8AC3E}">
        <p14:creationId xmlns:p14="http://schemas.microsoft.com/office/powerpoint/2010/main" val="2373958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75741"/>
            <a:ext cx="7356815" cy="667725"/>
          </a:xfrm>
        </p:spPr>
        <p:txBody>
          <a:bodyPr/>
          <a:lstStyle/>
          <a:p>
            <a:r>
              <a:rPr lang="en-GB" dirty="0" smtClean="0"/>
              <a:t>Key principles</a:t>
            </a:r>
            <a:endParaRPr lang="en-GB" dirty="0"/>
          </a:p>
        </p:txBody>
      </p:sp>
      <p:sp>
        <p:nvSpPr>
          <p:cNvPr id="3" name="Content Placeholder 2"/>
          <p:cNvSpPr>
            <a:spLocks noGrp="1"/>
          </p:cNvSpPr>
          <p:nvPr>
            <p:ph idx="1"/>
          </p:nvPr>
        </p:nvSpPr>
        <p:spPr>
          <a:xfrm>
            <a:off x="457200" y="1441903"/>
            <a:ext cx="7841707" cy="5031468"/>
          </a:xfrm>
        </p:spPr>
        <p:txBody>
          <a:bodyPr>
            <a:normAutofit fontScale="62500" lnSpcReduction="20000"/>
          </a:bodyPr>
          <a:lstStyle/>
          <a:p>
            <a:pPr>
              <a:lnSpc>
                <a:spcPct val="120000"/>
              </a:lnSpc>
            </a:pPr>
            <a:r>
              <a:rPr lang="en-GB" sz="3500" dirty="0">
                <a:solidFill>
                  <a:srgbClr val="562877"/>
                </a:solidFill>
              </a:rPr>
              <a:t>Aligns with the </a:t>
            </a:r>
            <a:r>
              <a:rPr lang="en-GB" sz="3500" dirty="0" smtClean="0">
                <a:solidFill>
                  <a:srgbClr val="562877"/>
                </a:solidFill>
              </a:rPr>
              <a:t>RPS principles </a:t>
            </a:r>
            <a:r>
              <a:rPr lang="en-GB" sz="3500" dirty="0">
                <a:solidFill>
                  <a:srgbClr val="562877"/>
                </a:solidFill>
              </a:rPr>
              <a:t>of medicines optimisation</a:t>
            </a:r>
          </a:p>
          <a:p>
            <a:pPr>
              <a:lnSpc>
                <a:spcPct val="120000"/>
              </a:lnSpc>
            </a:pPr>
            <a:r>
              <a:rPr lang="en-GB" sz="3500" dirty="0">
                <a:solidFill>
                  <a:srgbClr val="562877"/>
                </a:solidFill>
              </a:rPr>
              <a:t>NICE guideline sets out what needs to be done by all health and social care practitioners and organisations to put in place the person-centred systems and processes required for the optimal use of medicines, including:</a:t>
            </a:r>
          </a:p>
          <a:p>
            <a:pPr lvl="1">
              <a:lnSpc>
                <a:spcPct val="120000"/>
              </a:lnSpc>
            </a:pPr>
            <a:r>
              <a:rPr lang="en-GB" sz="3500" dirty="0">
                <a:solidFill>
                  <a:srgbClr val="562877"/>
                </a:solidFill>
              </a:rPr>
              <a:t>involving people in decisions about their medicines</a:t>
            </a:r>
          </a:p>
          <a:p>
            <a:pPr lvl="1">
              <a:lnSpc>
                <a:spcPct val="120000"/>
              </a:lnSpc>
            </a:pPr>
            <a:r>
              <a:rPr lang="en-GB" sz="3500" dirty="0">
                <a:solidFill>
                  <a:srgbClr val="562877"/>
                </a:solidFill>
              </a:rPr>
              <a:t>discussing options with the patient (and/or family member or carer)</a:t>
            </a:r>
          </a:p>
          <a:p>
            <a:pPr lvl="1">
              <a:lnSpc>
                <a:spcPct val="120000"/>
              </a:lnSpc>
            </a:pPr>
            <a:r>
              <a:rPr lang="en-GB" sz="3500" dirty="0">
                <a:solidFill>
                  <a:srgbClr val="562877"/>
                </a:solidFill>
              </a:rPr>
              <a:t>understanding people’s knowledge, beliefs and concerns about medicines</a:t>
            </a:r>
          </a:p>
          <a:p>
            <a:pPr lvl="1">
              <a:lnSpc>
                <a:spcPct val="120000"/>
              </a:lnSpc>
            </a:pPr>
            <a:r>
              <a:rPr lang="en-GB" sz="3500" dirty="0">
                <a:solidFill>
                  <a:srgbClr val="562877"/>
                </a:solidFill>
              </a:rPr>
              <a:t>reviewing people’s medicines when they may be at more risk of medicines-related patient safety incidents, for example, those taking multiple medicines.</a:t>
            </a:r>
          </a:p>
          <a:p>
            <a:endParaRPr lang="en-GB" dirty="0" smtClean="0"/>
          </a:p>
          <a:p>
            <a:endParaRPr lang="en-GB" dirty="0"/>
          </a:p>
        </p:txBody>
      </p:sp>
    </p:spTree>
    <p:extLst>
      <p:ext uri="{BB962C8B-B14F-4D97-AF65-F5344CB8AC3E}">
        <p14:creationId xmlns:p14="http://schemas.microsoft.com/office/powerpoint/2010/main" val="1360184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842169"/>
            <a:ext cx="8426450" cy="565150"/>
          </a:xfrm>
        </p:spPr>
        <p:txBody>
          <a:bodyPr>
            <a:noAutofit/>
          </a:bodyPr>
          <a:lstStyle/>
          <a:p>
            <a:r>
              <a:rPr lang="en-GB" sz="3200" dirty="0"/>
              <a:t>Outline work programme</a:t>
            </a:r>
          </a:p>
        </p:txBody>
      </p:sp>
      <p:sp>
        <p:nvSpPr>
          <p:cNvPr id="3" name="Content Placeholder 2"/>
          <p:cNvSpPr>
            <a:spLocks noGrp="1"/>
          </p:cNvSpPr>
          <p:nvPr>
            <p:ph sz="half" idx="1"/>
          </p:nvPr>
        </p:nvSpPr>
        <p:spPr>
          <a:xfrm>
            <a:off x="358774" y="1820410"/>
            <a:ext cx="8461697" cy="4328690"/>
          </a:xfrm>
        </p:spPr>
        <p:txBody>
          <a:bodyPr>
            <a:normAutofit lnSpcReduction="10000"/>
          </a:bodyPr>
          <a:lstStyle/>
          <a:p>
            <a:r>
              <a:rPr lang="en-GB" dirty="0">
                <a:solidFill>
                  <a:srgbClr val="562877"/>
                </a:solidFill>
              </a:rPr>
              <a:t>Establishing a patient panel on medicines optimisation</a:t>
            </a:r>
          </a:p>
          <a:p>
            <a:r>
              <a:rPr lang="en-GB" dirty="0">
                <a:solidFill>
                  <a:srgbClr val="562877"/>
                </a:solidFill>
              </a:rPr>
              <a:t>Developing the medicines optimisation dashboard</a:t>
            </a:r>
          </a:p>
          <a:p>
            <a:r>
              <a:rPr lang="en-GB" dirty="0">
                <a:solidFill>
                  <a:srgbClr val="562877"/>
                </a:solidFill>
              </a:rPr>
              <a:t>Developing other metrics further: the innovation scorecard</a:t>
            </a:r>
          </a:p>
          <a:p>
            <a:r>
              <a:rPr lang="en-GB" dirty="0">
                <a:solidFill>
                  <a:srgbClr val="562877"/>
                </a:solidFill>
              </a:rPr>
              <a:t>Specialised commissioning: utilisation of “commissioning through evaluation”</a:t>
            </a:r>
          </a:p>
          <a:p>
            <a:r>
              <a:rPr lang="en-GB" dirty="0">
                <a:solidFill>
                  <a:srgbClr val="562877"/>
                </a:solidFill>
              </a:rPr>
              <a:t>Winning hearts and minds:</a:t>
            </a:r>
          </a:p>
          <a:p>
            <a:pPr lvl="1"/>
            <a:r>
              <a:rPr lang="en-GB" dirty="0">
                <a:solidFill>
                  <a:srgbClr val="562877"/>
                </a:solidFill>
              </a:rPr>
              <a:t>Joint NHS England/ABPI “</a:t>
            </a:r>
            <a:r>
              <a:rPr lang="en-GB" dirty="0" err="1">
                <a:solidFill>
                  <a:srgbClr val="562877"/>
                </a:solidFill>
              </a:rPr>
              <a:t>roadshow</a:t>
            </a:r>
            <a:r>
              <a:rPr lang="en-GB" dirty="0">
                <a:solidFill>
                  <a:srgbClr val="562877"/>
                </a:solidFill>
              </a:rPr>
              <a:t>” through Academic Health Science Networks</a:t>
            </a:r>
          </a:p>
          <a:p>
            <a:pPr lvl="1"/>
            <a:r>
              <a:rPr lang="en-GB" dirty="0">
                <a:solidFill>
                  <a:srgbClr val="562877"/>
                </a:solidFill>
              </a:rPr>
              <a:t>Working with senior clinical leaders</a:t>
            </a:r>
          </a:p>
          <a:p>
            <a:pPr lvl="1"/>
            <a:r>
              <a:rPr lang="en-GB" dirty="0">
                <a:solidFill>
                  <a:srgbClr val="562877"/>
                </a:solidFill>
              </a:rPr>
              <a:t>Engaging NHS finance professionals</a:t>
            </a:r>
          </a:p>
          <a:p>
            <a:pPr lvl="1"/>
            <a:r>
              <a:rPr lang="en-GB" dirty="0">
                <a:solidFill>
                  <a:srgbClr val="562877"/>
                </a:solidFill>
              </a:rPr>
              <a:t>Strategic communications plan</a:t>
            </a:r>
          </a:p>
          <a:p>
            <a:endParaRPr lang="en-GB" dirty="0" smtClean="0"/>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The role of industry and opportunity of PPRS</a:t>
            </a:r>
            <a:endParaRPr lang="en-GB" dirty="0"/>
          </a:p>
        </p:txBody>
      </p:sp>
      <p:sp>
        <p:nvSpPr>
          <p:cNvPr id="4" name="Content Placeholder 3"/>
          <p:cNvSpPr>
            <a:spLocks noGrp="1"/>
          </p:cNvSpPr>
          <p:nvPr>
            <p:ph idx="1"/>
          </p:nvPr>
        </p:nvSpPr>
        <p:spPr/>
        <p:txBody>
          <a:bodyPr>
            <a:normAutofit/>
          </a:bodyPr>
          <a:lstStyle/>
          <a:p>
            <a:r>
              <a:rPr lang="en-GB" dirty="0" smtClean="0">
                <a:solidFill>
                  <a:srgbClr val="562877"/>
                </a:solidFill>
              </a:rPr>
              <a:t>To address persistent low levels of patient access to modern medicines, industry </a:t>
            </a:r>
            <a:r>
              <a:rPr lang="en-GB" dirty="0">
                <a:solidFill>
                  <a:srgbClr val="562877"/>
                </a:solidFill>
              </a:rPr>
              <a:t>has agreed to </a:t>
            </a:r>
            <a:r>
              <a:rPr lang="en-GB" dirty="0" smtClean="0">
                <a:solidFill>
                  <a:srgbClr val="562877"/>
                </a:solidFill>
              </a:rPr>
              <a:t>keep growth in </a:t>
            </a:r>
            <a:r>
              <a:rPr lang="en-GB" dirty="0">
                <a:solidFill>
                  <a:srgbClr val="562877"/>
                </a:solidFill>
              </a:rPr>
              <a:t>the branded medicines bill </a:t>
            </a:r>
            <a:r>
              <a:rPr lang="en-GB" dirty="0" smtClean="0">
                <a:solidFill>
                  <a:srgbClr val="562877"/>
                </a:solidFill>
              </a:rPr>
              <a:t>flat </a:t>
            </a:r>
            <a:r>
              <a:rPr lang="en-GB" dirty="0">
                <a:solidFill>
                  <a:srgbClr val="562877"/>
                </a:solidFill>
              </a:rPr>
              <a:t>for 2 years and below 2% for a further 3 years</a:t>
            </a:r>
          </a:p>
          <a:p>
            <a:r>
              <a:rPr lang="en-GB" dirty="0">
                <a:solidFill>
                  <a:srgbClr val="562877"/>
                </a:solidFill>
              </a:rPr>
              <a:t>This presents the NHS with a unique opportunity to </a:t>
            </a:r>
            <a:r>
              <a:rPr lang="en-GB" dirty="0" smtClean="0">
                <a:solidFill>
                  <a:srgbClr val="562877"/>
                </a:solidFill>
              </a:rPr>
              <a:t>ensure patients </a:t>
            </a:r>
            <a:r>
              <a:rPr lang="en-GB" dirty="0">
                <a:solidFill>
                  <a:srgbClr val="562877"/>
                </a:solidFill>
              </a:rPr>
              <a:t>are getting the right medicines at the right time, less constrained by cost</a:t>
            </a:r>
          </a:p>
          <a:p>
            <a:r>
              <a:rPr lang="en-GB" dirty="0" smtClean="0">
                <a:solidFill>
                  <a:srgbClr val="562877"/>
                </a:solidFill>
              </a:rPr>
              <a:t>It gives the NHS the flexibility to act </a:t>
            </a:r>
            <a:r>
              <a:rPr lang="en-GB" dirty="0">
                <a:solidFill>
                  <a:srgbClr val="562877"/>
                </a:solidFill>
              </a:rPr>
              <a:t>based on the full </a:t>
            </a:r>
            <a:r>
              <a:rPr lang="en-GB" dirty="0" smtClean="0">
                <a:solidFill>
                  <a:srgbClr val="562877"/>
                </a:solidFill>
              </a:rPr>
              <a:t>long-term </a:t>
            </a:r>
            <a:r>
              <a:rPr lang="en-GB" dirty="0">
                <a:solidFill>
                  <a:srgbClr val="562877"/>
                </a:solidFill>
              </a:rPr>
              <a:t>value of </a:t>
            </a:r>
            <a:r>
              <a:rPr lang="en-GB" dirty="0" smtClean="0">
                <a:solidFill>
                  <a:srgbClr val="562877"/>
                </a:solidFill>
              </a:rPr>
              <a:t>medicines rather than using short-term </a:t>
            </a:r>
            <a:r>
              <a:rPr lang="en-GB" dirty="0">
                <a:solidFill>
                  <a:srgbClr val="562877"/>
                </a:solidFill>
              </a:rPr>
              <a:t>cost containment </a:t>
            </a:r>
            <a:r>
              <a:rPr lang="en-GB" dirty="0" smtClean="0">
                <a:solidFill>
                  <a:srgbClr val="562877"/>
                </a:solidFill>
              </a:rPr>
              <a:t>measures</a:t>
            </a:r>
            <a:endParaRPr lang="en-GB" dirty="0">
              <a:solidFill>
                <a:srgbClr val="562877"/>
              </a:solidFill>
            </a:endParaRPr>
          </a:p>
          <a:p>
            <a:pPr marL="0" indent="0">
              <a:buNone/>
            </a:pPr>
            <a:endParaRPr lang="en-GB" dirty="0"/>
          </a:p>
        </p:txBody>
      </p:sp>
    </p:spTree>
    <p:extLst>
      <p:ext uri="{BB962C8B-B14F-4D97-AF65-F5344CB8AC3E}">
        <p14:creationId xmlns:p14="http://schemas.microsoft.com/office/powerpoint/2010/main" val="313236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679750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2"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110876" y="0"/>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spcBef>
                <a:spcPct val="0"/>
              </a:spcBef>
            </a:pPr>
            <a:endParaRPr kumimoji="0" lang="en-GB" sz="1600" u="none" strike="noStrike" cap="none" normalizeH="0" dirty="0" smtClean="0">
              <a:ln>
                <a:noFill/>
              </a:ln>
              <a:solidFill>
                <a:schemeClr val="tx1"/>
              </a:solidFill>
              <a:effectLst/>
              <a:latin typeface="+mn-lt"/>
              <a:sym typeface="+mn-lt"/>
            </a:endParaRPr>
          </a:p>
        </p:txBody>
      </p:sp>
      <p:sp>
        <p:nvSpPr>
          <p:cNvPr id="2" name="Title 1"/>
          <p:cNvSpPr>
            <a:spLocks noGrp="1"/>
          </p:cNvSpPr>
          <p:nvPr>
            <p:ph type="title"/>
          </p:nvPr>
        </p:nvSpPr>
        <p:spPr>
          <a:xfrm>
            <a:off x="547914" y="276999"/>
            <a:ext cx="8426450" cy="945728"/>
          </a:xfrm>
        </p:spPr>
        <p:txBody>
          <a:bodyPr>
            <a:noAutofit/>
          </a:bodyPr>
          <a:lstStyle/>
          <a:p>
            <a:r>
              <a:rPr lang="en-GB" sz="3200" dirty="0"/>
              <a:t>Assumed and allowed growth rate of </a:t>
            </a:r>
            <a:br>
              <a:rPr lang="en-GB" sz="3200" dirty="0"/>
            </a:br>
            <a:r>
              <a:rPr lang="en-GB" sz="3200" dirty="0"/>
              <a:t>branded drugs bill</a:t>
            </a: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1469266157"/>
              </p:ext>
            </p:extLst>
          </p:nvPr>
        </p:nvGraphicFramePr>
        <p:xfrm>
          <a:off x="533400" y="2171700"/>
          <a:ext cx="6105523" cy="4010133"/>
        </p:xfrm>
        <a:graphic>
          <a:graphicData uri="http://schemas.openxmlformats.org/presentationml/2006/ole">
            <mc:AlternateContent xmlns:mc="http://schemas.openxmlformats.org/markup-compatibility/2006">
              <mc:Choice xmlns:v="urn:schemas-microsoft-com:vml" Requires="v">
                <p:oleObj spid="_x0000_s1033" name="Chart" r:id="rId21" imgW="6105441" imgH="4010053" progId="MSGraph.Chart.8">
                  <p:embed followColorScheme="full"/>
                </p:oleObj>
              </mc:Choice>
              <mc:Fallback>
                <p:oleObj name="Chart" r:id="rId21" imgW="6105441" imgH="4010053" progId="MSGraph.Chart.8">
                  <p:embed followColorScheme="full"/>
                  <p:pic>
                    <p:nvPicPr>
                      <p:cNvPr id="0" name=""/>
                      <p:cNvPicPr/>
                      <p:nvPr/>
                    </p:nvPicPr>
                    <p:blipFill>
                      <a:blip r:embed="rId22"/>
                      <a:stretch>
                        <a:fillRect/>
                      </a:stretch>
                    </p:blipFill>
                    <p:spPr>
                      <a:xfrm>
                        <a:off x="533400" y="2171700"/>
                        <a:ext cx="6105523" cy="4010133"/>
                      </a:xfrm>
                      <a:prstGeom prst="rect">
                        <a:avLst/>
                      </a:prstGeom>
                    </p:spPr>
                  </p:pic>
                </p:oleObj>
              </mc:Fallback>
            </mc:AlternateContent>
          </a:graphicData>
        </a:graphic>
      </p:graphicFrame>
      <p:sp>
        <p:nvSpPr>
          <p:cNvPr id="25" name="Rectangle 24"/>
          <p:cNvSpPr/>
          <p:nvPr>
            <p:custDataLst>
              <p:tags r:id="rId5"/>
            </p:custDataLst>
          </p:nvPr>
        </p:nvSpPr>
        <p:spPr bwMode="gray">
          <a:xfrm>
            <a:off x="6002338" y="3922713"/>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Arial"/>
                <a:sym typeface="Arial"/>
              </a:rPr>
              <a:t>1.9%</a:t>
            </a:r>
            <a:endParaRPr kumimoji="0" lang="en-GB" sz="1600" strike="noStrike" cap="none" normalizeH="0" dirty="0" smtClean="0">
              <a:ln>
                <a:noFill/>
              </a:ln>
              <a:effectLst/>
              <a:latin typeface="Arial"/>
              <a:sym typeface="Arial"/>
            </a:endParaRPr>
          </a:p>
        </p:txBody>
      </p:sp>
      <p:sp>
        <p:nvSpPr>
          <p:cNvPr id="9" name="Rectangle 8"/>
          <p:cNvSpPr/>
          <p:nvPr>
            <p:custDataLst>
              <p:tags r:id="rId6"/>
            </p:custDataLst>
          </p:nvPr>
        </p:nvSpPr>
        <p:spPr bwMode="auto">
          <a:xfrm>
            <a:off x="6694488" y="3984625"/>
            <a:ext cx="2124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l">
              <a:spcBef>
                <a:spcPct val="0"/>
              </a:spcBef>
            </a:pPr>
            <a:r>
              <a:rPr lang="en-US" sz="1600" dirty="0" smtClean="0">
                <a:solidFill>
                  <a:srgbClr val="7030A0"/>
                </a:solidFill>
                <a:latin typeface="+mn-lt"/>
                <a:sym typeface="+mn-lt"/>
              </a:rPr>
              <a:t>Allowed growth rates</a:t>
            </a:r>
            <a:br>
              <a:rPr lang="en-US" sz="1600" dirty="0" smtClean="0">
                <a:solidFill>
                  <a:srgbClr val="7030A0"/>
                </a:solidFill>
                <a:latin typeface="+mn-lt"/>
                <a:sym typeface="+mn-lt"/>
              </a:rPr>
            </a:br>
            <a:r>
              <a:rPr lang="en-US" sz="1600" dirty="0" smtClean="0">
                <a:solidFill>
                  <a:srgbClr val="7030A0"/>
                </a:solidFill>
                <a:latin typeface="+mn-lt"/>
                <a:sym typeface="+mn-lt"/>
              </a:rPr>
              <a:t>under payment scheme</a:t>
            </a:r>
            <a:endParaRPr kumimoji="0" lang="en-GB" sz="1600" strike="noStrike" cap="none" normalizeH="0" dirty="0" smtClean="0">
              <a:ln>
                <a:noFill/>
              </a:ln>
              <a:solidFill>
                <a:srgbClr val="7030A0"/>
              </a:solidFill>
              <a:effectLst/>
              <a:latin typeface="+mn-lt"/>
              <a:sym typeface="+mn-lt"/>
            </a:endParaRPr>
          </a:p>
        </p:txBody>
      </p:sp>
      <p:sp>
        <p:nvSpPr>
          <p:cNvPr id="8" name="Rectangle 7"/>
          <p:cNvSpPr/>
          <p:nvPr>
            <p:custDataLst>
              <p:tags r:id="rId7"/>
            </p:custDataLst>
          </p:nvPr>
        </p:nvSpPr>
        <p:spPr bwMode="auto">
          <a:xfrm>
            <a:off x="6694487" y="2574925"/>
            <a:ext cx="21796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l">
              <a:spcBef>
                <a:spcPct val="0"/>
              </a:spcBef>
            </a:pPr>
            <a:r>
              <a:rPr lang="en-US" sz="1600" dirty="0" smtClean="0">
                <a:solidFill>
                  <a:srgbClr val="7030A0"/>
                </a:solidFill>
                <a:latin typeface="+mn-lt"/>
                <a:sym typeface="+mn-lt"/>
              </a:rPr>
              <a:t>NHS branded spend:</a:t>
            </a:r>
            <a:br>
              <a:rPr lang="en-US" sz="1600" dirty="0" smtClean="0">
                <a:solidFill>
                  <a:srgbClr val="7030A0"/>
                </a:solidFill>
                <a:latin typeface="+mn-lt"/>
                <a:sym typeface="+mn-lt"/>
              </a:rPr>
            </a:br>
            <a:r>
              <a:rPr lang="en-US" sz="1600" dirty="0" smtClean="0">
                <a:solidFill>
                  <a:srgbClr val="7030A0"/>
                </a:solidFill>
                <a:latin typeface="+mn-lt"/>
                <a:sym typeface="+mn-lt"/>
              </a:rPr>
              <a:t>agreed assumed growth</a:t>
            </a:r>
            <a:endParaRPr kumimoji="0" lang="en-GB" sz="1600" strike="noStrike" cap="none" normalizeH="0" dirty="0" smtClean="0">
              <a:ln>
                <a:noFill/>
              </a:ln>
              <a:solidFill>
                <a:srgbClr val="7030A0"/>
              </a:solidFill>
              <a:effectLst/>
              <a:latin typeface="+mn-lt"/>
              <a:sym typeface="+mn-lt"/>
            </a:endParaRPr>
          </a:p>
        </p:txBody>
      </p:sp>
      <p:sp useBgFill="1">
        <p:nvSpPr>
          <p:cNvPr id="18" name="Rectangle 17"/>
          <p:cNvSpPr/>
          <p:nvPr>
            <p:custDataLst>
              <p:tags r:id="rId8"/>
            </p:custDataLst>
          </p:nvPr>
        </p:nvSpPr>
        <p:spPr bwMode="gray">
          <a:xfrm>
            <a:off x="5040313" y="2998788"/>
            <a:ext cx="530225" cy="244475"/>
          </a:xfrm>
          <a:prstGeom prst="rect">
            <a:avLst/>
          </a:prstGeom>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2.1%</a:t>
            </a:r>
            <a:endParaRPr kumimoji="0" lang="en-GB" sz="1600" strike="noStrike" cap="none" normalizeH="0" dirty="0" smtClean="0">
              <a:ln>
                <a:noFill/>
              </a:ln>
              <a:effectLst/>
              <a:latin typeface="+mn-lt"/>
              <a:sym typeface="+mn-lt"/>
            </a:endParaRPr>
          </a:p>
        </p:txBody>
      </p:sp>
      <p:sp>
        <p:nvSpPr>
          <p:cNvPr id="26" name="Rectangle 25"/>
          <p:cNvSpPr/>
          <p:nvPr>
            <p:custDataLst>
              <p:tags r:id="rId9"/>
            </p:custDataLst>
          </p:nvPr>
        </p:nvSpPr>
        <p:spPr bwMode="gray">
          <a:xfrm>
            <a:off x="6002338" y="2513013"/>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3.1%</a:t>
            </a:r>
            <a:endParaRPr kumimoji="0" lang="en-GB" sz="1600" strike="noStrike" cap="none" normalizeH="0" dirty="0" smtClean="0">
              <a:ln>
                <a:noFill/>
              </a:ln>
              <a:effectLst/>
              <a:latin typeface="+mn-lt"/>
              <a:sym typeface="+mn-lt"/>
            </a:endParaRPr>
          </a:p>
        </p:txBody>
      </p:sp>
      <p:sp>
        <p:nvSpPr>
          <p:cNvPr id="23" name="Rectangle 22"/>
          <p:cNvSpPr/>
          <p:nvPr>
            <p:custDataLst>
              <p:tags r:id="rId10"/>
            </p:custDataLst>
          </p:nvPr>
        </p:nvSpPr>
        <p:spPr bwMode="gray">
          <a:xfrm>
            <a:off x="5040313" y="4113213"/>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1.8%</a:t>
            </a:r>
            <a:endParaRPr kumimoji="0" lang="en-GB" sz="1600" strike="noStrike" cap="none" normalizeH="0" dirty="0" smtClean="0">
              <a:ln>
                <a:noFill/>
              </a:ln>
              <a:effectLst/>
              <a:latin typeface="+mn-lt"/>
              <a:sym typeface="+mn-lt"/>
            </a:endParaRPr>
          </a:p>
        </p:txBody>
      </p:sp>
      <p:sp>
        <p:nvSpPr>
          <p:cNvPr id="22" name="Rectangle 21"/>
          <p:cNvSpPr/>
          <p:nvPr>
            <p:custDataLst>
              <p:tags r:id="rId11"/>
            </p:custDataLst>
          </p:nvPr>
        </p:nvSpPr>
        <p:spPr bwMode="gray">
          <a:xfrm>
            <a:off x="4068763" y="4294188"/>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Arial"/>
                <a:sym typeface="Arial"/>
              </a:rPr>
              <a:t>1.8%</a:t>
            </a:r>
            <a:endParaRPr kumimoji="0" lang="en-GB" sz="1600" strike="noStrike" cap="none" normalizeH="0" dirty="0" smtClean="0">
              <a:ln>
                <a:noFill/>
              </a:ln>
              <a:effectLst/>
              <a:latin typeface="Arial"/>
              <a:sym typeface="Arial"/>
            </a:endParaRPr>
          </a:p>
        </p:txBody>
      </p:sp>
      <p:sp>
        <p:nvSpPr>
          <p:cNvPr id="17" name="Rectangle 16"/>
          <p:cNvSpPr/>
          <p:nvPr>
            <p:custDataLst>
              <p:tags r:id="rId12"/>
            </p:custDataLst>
          </p:nvPr>
        </p:nvSpPr>
        <p:spPr bwMode="gray">
          <a:xfrm>
            <a:off x="4068763" y="3208338"/>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3.9%</a:t>
            </a:r>
            <a:endParaRPr kumimoji="0" lang="en-GB" sz="1600" strike="noStrike" cap="none" normalizeH="0" dirty="0" smtClean="0">
              <a:ln>
                <a:noFill/>
              </a:ln>
              <a:effectLst/>
              <a:latin typeface="+mn-lt"/>
              <a:sym typeface="+mn-lt"/>
            </a:endParaRPr>
          </a:p>
        </p:txBody>
      </p:sp>
      <p:sp>
        <p:nvSpPr>
          <p:cNvPr id="20" name="Rectangle 19"/>
          <p:cNvSpPr/>
          <p:nvPr>
            <p:custDataLst>
              <p:tags r:id="rId13"/>
            </p:custDataLst>
          </p:nvPr>
        </p:nvSpPr>
        <p:spPr bwMode="gray">
          <a:xfrm>
            <a:off x="3106738" y="4465638"/>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0.0%</a:t>
            </a:r>
            <a:endParaRPr kumimoji="0" lang="en-GB" sz="1600" strike="noStrike" cap="none" normalizeH="0" dirty="0" smtClean="0">
              <a:ln>
                <a:noFill/>
              </a:ln>
              <a:effectLst/>
              <a:latin typeface="+mn-lt"/>
              <a:sym typeface="+mn-lt"/>
            </a:endParaRPr>
          </a:p>
        </p:txBody>
      </p:sp>
      <p:sp useBgFill="1">
        <p:nvSpPr>
          <p:cNvPr id="16" name="Rectangle 15"/>
          <p:cNvSpPr/>
          <p:nvPr>
            <p:custDataLst>
              <p:tags r:id="rId14"/>
            </p:custDataLst>
          </p:nvPr>
        </p:nvSpPr>
        <p:spPr bwMode="gray">
          <a:xfrm>
            <a:off x="3106738" y="3675063"/>
            <a:ext cx="530225" cy="244475"/>
          </a:xfrm>
          <a:prstGeom prst="rect">
            <a:avLst/>
          </a:prstGeom>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3.5%</a:t>
            </a:r>
            <a:endParaRPr kumimoji="0" lang="en-GB" sz="1600" strike="noStrike" cap="none" normalizeH="0" dirty="0" smtClean="0">
              <a:ln>
                <a:noFill/>
              </a:ln>
              <a:effectLst/>
              <a:latin typeface="+mn-lt"/>
              <a:sym typeface="+mn-lt"/>
            </a:endParaRPr>
          </a:p>
        </p:txBody>
      </p:sp>
      <p:sp>
        <p:nvSpPr>
          <p:cNvPr id="19" name="Rectangle 18"/>
          <p:cNvSpPr/>
          <p:nvPr>
            <p:custDataLst>
              <p:tags r:id="rId15"/>
            </p:custDataLst>
          </p:nvPr>
        </p:nvSpPr>
        <p:spPr bwMode="gray">
          <a:xfrm>
            <a:off x="2135188" y="4465638"/>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0.0%</a:t>
            </a:r>
            <a:endParaRPr kumimoji="0" lang="en-GB" sz="1600" strike="noStrike" cap="none" normalizeH="0" dirty="0" smtClean="0">
              <a:ln>
                <a:noFill/>
              </a:ln>
              <a:effectLst/>
              <a:latin typeface="+mn-lt"/>
              <a:sym typeface="+mn-lt"/>
            </a:endParaRPr>
          </a:p>
        </p:txBody>
      </p:sp>
      <p:sp useBgFill="1">
        <p:nvSpPr>
          <p:cNvPr id="15" name="Rectangle 14"/>
          <p:cNvSpPr/>
          <p:nvPr>
            <p:custDataLst>
              <p:tags r:id="rId16"/>
            </p:custDataLst>
          </p:nvPr>
        </p:nvSpPr>
        <p:spPr bwMode="gray">
          <a:xfrm>
            <a:off x="2135188" y="4094163"/>
            <a:ext cx="530225" cy="244475"/>
          </a:xfrm>
          <a:prstGeom prst="rect">
            <a:avLst/>
          </a:prstGeom>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38" tIns="0" rIns="33338" bIns="0" numCol="1" rtlCol="0" anchor="b" anchorCtr="0" compatLnSpc="1">
            <a:prstTxWarp prst="textNoShape">
              <a:avLst/>
            </a:prstTxWarp>
            <a:noAutofit/>
          </a:bodyPr>
          <a:lstStyle/>
          <a:p>
            <a:pPr algn="ctr">
              <a:spcBef>
                <a:spcPct val="0"/>
              </a:spcBef>
            </a:pPr>
            <a:r>
              <a:rPr lang="en-US" sz="1600" dirty="0" smtClean="0">
                <a:latin typeface="+mn-lt"/>
                <a:sym typeface="+mn-lt"/>
              </a:rPr>
              <a:t>3.9%</a:t>
            </a:r>
            <a:endParaRPr kumimoji="0" lang="en-GB" sz="1600" strike="noStrike" cap="none" normalizeH="0" dirty="0" smtClean="0">
              <a:ln>
                <a:noFill/>
              </a:ln>
              <a:effectLst/>
              <a:latin typeface="+mn-lt"/>
              <a:sym typeface="+mn-lt"/>
            </a:endParaRPr>
          </a:p>
        </p:txBody>
      </p:sp>
      <p:sp>
        <p:nvSpPr>
          <p:cNvPr id="21" name="Rectangle 20"/>
          <p:cNvSpPr/>
          <p:nvPr>
            <p:custDataLst>
              <p:tags r:id="rId17"/>
            </p:custDataLst>
          </p:nvPr>
        </p:nvSpPr>
        <p:spPr bwMode="auto">
          <a:xfrm flipV="1">
            <a:off x="249238" y="3878263"/>
            <a:ext cx="2444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numCol="1" rtlCol="0" anchor="b" anchorCtr="0" compatLnSpc="1">
            <a:prstTxWarp prst="textNoShape">
              <a:avLst/>
            </a:prstTxWarp>
            <a:noAutofit/>
          </a:bodyPr>
          <a:lstStyle/>
          <a:p>
            <a:pPr algn="ctr">
              <a:spcBef>
                <a:spcPct val="0"/>
              </a:spcBef>
            </a:pPr>
            <a:r>
              <a:rPr lang="en-US" sz="1600" dirty="0" smtClean="0">
                <a:latin typeface="+mn-lt"/>
                <a:sym typeface="+mn-lt"/>
              </a:rPr>
              <a:t>£m</a:t>
            </a:r>
            <a:endParaRPr kumimoji="0" lang="en-GB" sz="1600" strike="noStrike" cap="none" normalizeH="0" dirty="0" smtClean="0">
              <a:ln>
                <a:noFill/>
              </a:ln>
              <a:effectLst/>
              <a:latin typeface="+mn-lt"/>
              <a:sym typeface="+mn-lt"/>
            </a:endParaRPr>
          </a:p>
        </p:txBody>
      </p:sp>
      <p:sp>
        <p:nvSpPr>
          <p:cNvPr id="13" name="Content Placeholder 2"/>
          <p:cNvSpPr txBox="1">
            <a:spLocks/>
          </p:cNvSpPr>
          <p:nvPr/>
        </p:nvSpPr>
        <p:spPr bwMode="auto">
          <a:xfrm>
            <a:off x="627063" y="1647119"/>
            <a:ext cx="7979908" cy="334413"/>
          </a:xfrm>
          <a:prstGeom prst="rect">
            <a:avLst/>
          </a:prstGeom>
          <a:noFill/>
          <a:ln w="19050">
            <a:noFill/>
            <a:miter lim="800000"/>
            <a:headEnd/>
            <a:tailEnd/>
          </a:ln>
          <a:effectLst/>
        </p:spPr>
        <p:txBody>
          <a:bodyPr vert="horz" wrap="square" lIns="72000" tIns="36000" rIns="72000" bIns="36000" numCol="1" anchor="t" anchorCtr="0" compatLnSpc="1">
            <a:prstTxWarp prst="textNoShape">
              <a:avLst/>
            </a:prstTxWarp>
          </a:bodyPr>
          <a:lst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358775" indent="-357188" algn="l" rtl="0" eaLnBrk="0" fontAlgn="base" hangingPunct="0">
              <a:spcBef>
                <a:spcPct val="20000"/>
              </a:spcBef>
              <a:spcAft>
                <a:spcPct val="0"/>
              </a:spcAft>
              <a:buAutoNum type="arabicPeriod"/>
              <a:defRPr>
                <a:solidFill>
                  <a:schemeClr val="tx1"/>
                </a:solidFill>
                <a:latin typeface="+mn-lt"/>
              </a:defRPr>
            </a:lvl2pPr>
            <a:lvl3pPr marL="620713" indent="-260350" algn="l" rtl="0" eaLnBrk="0" fontAlgn="base" hangingPunct="0">
              <a:spcBef>
                <a:spcPct val="20000"/>
              </a:spcBef>
              <a:spcAft>
                <a:spcPct val="0"/>
              </a:spcAft>
              <a:buFont typeface="Arial" charset="0"/>
              <a:buChar char="–"/>
              <a:defRPr>
                <a:solidFill>
                  <a:schemeClr val="tx1"/>
                </a:solidFill>
                <a:latin typeface="+mn-lt"/>
              </a:defRPr>
            </a:lvl3pPr>
            <a:lvl4pPr marL="881063" indent="-258763" algn="l" rtl="0" eaLnBrk="0" fontAlgn="base" hangingPunct="0">
              <a:spcBef>
                <a:spcPct val="20000"/>
              </a:spcBef>
              <a:spcAft>
                <a:spcPct val="0"/>
              </a:spcAft>
              <a:buFont typeface="Arial" charset="0"/>
              <a:buChar char="–"/>
              <a:defRPr sz="1600">
                <a:solidFill>
                  <a:schemeClr val="tx1"/>
                </a:solidFill>
                <a:latin typeface="+mn-lt"/>
              </a:defRPr>
            </a:lvl4pPr>
            <a:lvl5pPr marL="1120775" indent="-238125" algn="l" rtl="0" eaLnBrk="0" fontAlgn="base" hangingPunct="0">
              <a:spcBef>
                <a:spcPct val="20000"/>
              </a:spcBef>
              <a:spcAft>
                <a:spcPct val="0"/>
              </a:spcAft>
              <a:buFont typeface="Arial" charset="0"/>
              <a:buChar char="–"/>
              <a:defRPr sz="1600">
                <a:solidFill>
                  <a:schemeClr val="tx1"/>
                </a:solidFill>
                <a:latin typeface="+mn-lt"/>
              </a:defRPr>
            </a:lvl5pPr>
            <a:lvl6pPr marL="1577975" indent="-238125" algn="l" rtl="0" fontAlgn="base">
              <a:spcBef>
                <a:spcPct val="20000"/>
              </a:spcBef>
              <a:spcAft>
                <a:spcPct val="0"/>
              </a:spcAft>
              <a:buFont typeface="Arial" pitchFamily="34" charset="0"/>
              <a:buChar char="–"/>
              <a:defRPr sz="1600">
                <a:solidFill>
                  <a:schemeClr val="tx1"/>
                </a:solidFill>
                <a:latin typeface="+mn-lt"/>
              </a:defRPr>
            </a:lvl6pPr>
            <a:lvl7pPr marL="2035175" indent="-238125" algn="l" rtl="0" fontAlgn="base">
              <a:spcBef>
                <a:spcPct val="20000"/>
              </a:spcBef>
              <a:spcAft>
                <a:spcPct val="0"/>
              </a:spcAft>
              <a:buFont typeface="Arial" pitchFamily="34" charset="0"/>
              <a:buChar char="–"/>
              <a:defRPr sz="1600">
                <a:solidFill>
                  <a:schemeClr val="tx1"/>
                </a:solidFill>
                <a:latin typeface="+mn-lt"/>
              </a:defRPr>
            </a:lvl7pPr>
            <a:lvl8pPr marL="2492375" indent="-238125" algn="l" rtl="0" fontAlgn="base">
              <a:spcBef>
                <a:spcPct val="20000"/>
              </a:spcBef>
              <a:spcAft>
                <a:spcPct val="0"/>
              </a:spcAft>
              <a:buFont typeface="Arial" pitchFamily="34" charset="0"/>
              <a:buChar char="–"/>
              <a:defRPr sz="1600">
                <a:solidFill>
                  <a:schemeClr val="tx1"/>
                </a:solidFill>
                <a:latin typeface="+mn-lt"/>
              </a:defRPr>
            </a:lvl8pPr>
            <a:lvl9pPr marL="2949575" indent="-238125" algn="l" rtl="0" fontAlgn="base">
              <a:spcBef>
                <a:spcPct val="20000"/>
              </a:spcBef>
              <a:spcAft>
                <a:spcPct val="0"/>
              </a:spcAft>
              <a:buFont typeface="Arial" pitchFamily="34" charset="0"/>
              <a:buChar char="–"/>
              <a:defRPr sz="1600">
                <a:solidFill>
                  <a:schemeClr val="tx1"/>
                </a:solidFill>
                <a:latin typeface="+mn-lt"/>
              </a:defRPr>
            </a:lvl9pPr>
          </a:lstStyle>
          <a:p>
            <a:pPr marL="0" indent="0"/>
            <a:r>
              <a:rPr lang="en-GB" sz="1600" dirty="0">
                <a:solidFill>
                  <a:srgbClr val="562877"/>
                </a:solidFill>
              </a:rPr>
              <a:t>Branded spend assumed growth and allowed growth rate under PPRS with YOY growth rates (£m), 2013 - 2018</a:t>
            </a:r>
          </a:p>
        </p:txBody>
      </p:sp>
    </p:spTree>
    <p:extLst>
      <p:ext uri="{BB962C8B-B14F-4D97-AF65-F5344CB8AC3E}">
        <p14:creationId xmlns:p14="http://schemas.microsoft.com/office/powerpoint/2010/main" val="383491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3"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3"/>
            </p:custDataLst>
          </p:nvPr>
        </p:nvSpPr>
        <p:spPr bwMode="auto">
          <a:xfrm>
            <a:off x="-110876" y="0"/>
            <a:ext cx="269626" cy="276999"/>
          </a:xfrm>
          <a:prstGeom prst="rect">
            <a:avLst/>
          </a:prstGeom>
          <a:solidFill>
            <a:scrgbClr r="0" g="0" b="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spcBef>
                <a:spcPct val="0"/>
              </a:spcBef>
            </a:pPr>
            <a:endParaRPr kumimoji="0" lang="en-GB" sz="1000" u="none" strike="noStrike" cap="none" normalizeH="0" dirty="0" smtClean="0">
              <a:ln>
                <a:noFill/>
              </a:ln>
              <a:solidFill>
                <a:schemeClr val="tx1"/>
              </a:solidFill>
              <a:effectLst/>
              <a:latin typeface="Arial"/>
              <a:sym typeface="Arial"/>
            </a:endParaRPr>
          </a:p>
        </p:txBody>
      </p:sp>
      <p:cxnSp>
        <p:nvCxnSpPr>
          <p:cNvPr id="7" name="Straight Connector 6"/>
          <p:cNvCxnSpPr/>
          <p:nvPr/>
        </p:nvCxnSpPr>
        <p:spPr bwMode="auto">
          <a:xfrm>
            <a:off x="1095440" y="2261144"/>
            <a:ext cx="0" cy="2592000"/>
          </a:xfrm>
          <a:prstGeom prst="line">
            <a:avLst/>
          </a:prstGeom>
          <a:noFill/>
          <a:ln>
            <a:solidFill>
              <a:schemeClr val="accent5">
                <a:lumMod val="50000"/>
              </a:schemeClr>
            </a:solidFill>
            <a:head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1095440" y="4856069"/>
            <a:ext cx="5591110" cy="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endCxn id="17" idx="6"/>
          </p:cNvCxnSpPr>
          <p:nvPr/>
        </p:nvCxnSpPr>
        <p:spPr bwMode="auto">
          <a:xfrm flipH="1">
            <a:off x="2806284" y="3716705"/>
            <a:ext cx="3627516" cy="36454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endCxn id="17" idx="7"/>
          </p:cNvCxnSpPr>
          <p:nvPr/>
        </p:nvCxnSpPr>
        <p:spPr bwMode="auto">
          <a:xfrm flipH="1">
            <a:off x="2795740" y="2784550"/>
            <a:ext cx="3627516" cy="1271239"/>
          </a:xfrm>
          <a:prstGeom prst="line">
            <a:avLst/>
          </a:prstGeom>
          <a:noFill/>
          <a:ln w="12700">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2734284" y="4045245"/>
            <a:ext cx="72000" cy="72000"/>
          </a:xfrm>
          <a:prstGeom prst="ellipse">
            <a:avLst/>
          </a:pr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endParaRPr>
          </a:p>
        </p:txBody>
      </p:sp>
      <p:cxnSp>
        <p:nvCxnSpPr>
          <p:cNvPr id="25" name="Straight Connector 24"/>
          <p:cNvCxnSpPr/>
          <p:nvPr/>
        </p:nvCxnSpPr>
        <p:spPr bwMode="auto">
          <a:xfrm>
            <a:off x="2734284"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469168"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202068"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4934968"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5667868"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2361435" y="4944845"/>
            <a:ext cx="754602" cy="307777"/>
          </a:xfrm>
          <a:prstGeom prst="rect">
            <a:avLst/>
          </a:prstGeom>
          <a:noFill/>
        </p:spPr>
        <p:txBody>
          <a:bodyPr wrap="square" rtlCol="0">
            <a:spAutoFit/>
          </a:bodyPr>
          <a:lstStyle/>
          <a:p>
            <a:pPr algn="ctr"/>
            <a:r>
              <a:rPr lang="en-GB" sz="1400" dirty="0" smtClean="0"/>
              <a:t>2013</a:t>
            </a:r>
            <a:endParaRPr lang="en-GB" sz="1400" dirty="0"/>
          </a:p>
        </p:txBody>
      </p:sp>
      <p:sp>
        <p:nvSpPr>
          <p:cNvPr id="32" name="TextBox 31"/>
          <p:cNvSpPr txBox="1"/>
          <p:nvPr/>
        </p:nvSpPr>
        <p:spPr>
          <a:xfrm>
            <a:off x="3098282" y="4944845"/>
            <a:ext cx="754602" cy="307777"/>
          </a:xfrm>
          <a:prstGeom prst="rect">
            <a:avLst/>
          </a:prstGeom>
          <a:noFill/>
        </p:spPr>
        <p:txBody>
          <a:bodyPr wrap="square" rtlCol="0">
            <a:spAutoFit/>
          </a:bodyPr>
          <a:lstStyle/>
          <a:p>
            <a:pPr algn="ctr"/>
            <a:r>
              <a:rPr lang="en-GB" sz="1400" dirty="0" smtClean="0"/>
              <a:t>2014</a:t>
            </a:r>
            <a:endParaRPr lang="en-GB" sz="1400" dirty="0"/>
          </a:p>
        </p:txBody>
      </p:sp>
      <p:sp>
        <p:nvSpPr>
          <p:cNvPr id="33" name="TextBox 32"/>
          <p:cNvSpPr txBox="1"/>
          <p:nvPr/>
        </p:nvSpPr>
        <p:spPr>
          <a:xfrm>
            <a:off x="3826251" y="4944845"/>
            <a:ext cx="754602" cy="307777"/>
          </a:xfrm>
          <a:prstGeom prst="rect">
            <a:avLst/>
          </a:prstGeom>
          <a:noFill/>
        </p:spPr>
        <p:txBody>
          <a:bodyPr wrap="square" rtlCol="0">
            <a:spAutoFit/>
          </a:bodyPr>
          <a:lstStyle/>
          <a:p>
            <a:pPr algn="ctr"/>
            <a:r>
              <a:rPr lang="en-GB" sz="1400" dirty="0" smtClean="0"/>
              <a:t>2015</a:t>
            </a:r>
            <a:endParaRPr lang="en-GB" sz="1400" dirty="0"/>
          </a:p>
        </p:txBody>
      </p:sp>
      <p:sp>
        <p:nvSpPr>
          <p:cNvPr id="34" name="TextBox 33"/>
          <p:cNvSpPr txBox="1"/>
          <p:nvPr/>
        </p:nvSpPr>
        <p:spPr>
          <a:xfrm>
            <a:off x="4563098" y="4944845"/>
            <a:ext cx="754602" cy="307777"/>
          </a:xfrm>
          <a:prstGeom prst="rect">
            <a:avLst/>
          </a:prstGeom>
          <a:noFill/>
        </p:spPr>
        <p:txBody>
          <a:bodyPr wrap="square" rtlCol="0">
            <a:spAutoFit/>
          </a:bodyPr>
          <a:lstStyle/>
          <a:p>
            <a:pPr algn="ctr"/>
            <a:r>
              <a:rPr lang="en-GB" sz="1400" dirty="0" smtClean="0"/>
              <a:t>2016</a:t>
            </a:r>
            <a:endParaRPr lang="en-GB" sz="1400" dirty="0"/>
          </a:p>
        </p:txBody>
      </p:sp>
      <p:sp>
        <p:nvSpPr>
          <p:cNvPr id="35" name="TextBox 34"/>
          <p:cNvSpPr txBox="1"/>
          <p:nvPr/>
        </p:nvSpPr>
        <p:spPr>
          <a:xfrm>
            <a:off x="5287071" y="4944845"/>
            <a:ext cx="754602" cy="307777"/>
          </a:xfrm>
          <a:prstGeom prst="rect">
            <a:avLst/>
          </a:prstGeom>
          <a:noFill/>
        </p:spPr>
        <p:txBody>
          <a:bodyPr wrap="square" rtlCol="0">
            <a:spAutoFit/>
          </a:bodyPr>
          <a:lstStyle/>
          <a:p>
            <a:pPr algn="ctr"/>
            <a:r>
              <a:rPr lang="en-GB" sz="1400" dirty="0" smtClean="0"/>
              <a:t>2017</a:t>
            </a:r>
            <a:endParaRPr lang="en-GB" sz="1400" dirty="0"/>
          </a:p>
        </p:txBody>
      </p:sp>
      <p:cxnSp>
        <p:nvCxnSpPr>
          <p:cNvPr id="36" name="Straight Connector 35"/>
          <p:cNvCxnSpPr/>
          <p:nvPr/>
        </p:nvCxnSpPr>
        <p:spPr bwMode="auto">
          <a:xfrm>
            <a:off x="6400768"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023922" y="4944845"/>
            <a:ext cx="754602" cy="307777"/>
          </a:xfrm>
          <a:prstGeom prst="rect">
            <a:avLst/>
          </a:prstGeom>
          <a:noFill/>
        </p:spPr>
        <p:txBody>
          <a:bodyPr wrap="square" rtlCol="0">
            <a:spAutoFit/>
          </a:bodyPr>
          <a:lstStyle/>
          <a:p>
            <a:pPr algn="ctr"/>
            <a:r>
              <a:rPr lang="en-GB" sz="1400" dirty="0" smtClean="0"/>
              <a:t>2018</a:t>
            </a:r>
            <a:endParaRPr lang="en-GB" sz="1400" dirty="0"/>
          </a:p>
        </p:txBody>
      </p:sp>
      <p:cxnSp>
        <p:nvCxnSpPr>
          <p:cNvPr id="40" name="Straight Connector 39"/>
          <p:cNvCxnSpPr/>
          <p:nvPr/>
        </p:nvCxnSpPr>
        <p:spPr bwMode="auto">
          <a:xfrm>
            <a:off x="3469168" y="3818167"/>
            <a:ext cx="0" cy="198000"/>
          </a:xfrm>
          <a:prstGeom prst="line">
            <a:avLst/>
          </a:prstGeom>
          <a:noFill/>
          <a:ln>
            <a:solidFill>
              <a:schemeClr val="tx1">
                <a:lumMod val="50000"/>
                <a:lumOff val="50000"/>
              </a:schemeClr>
            </a:solidFill>
            <a:prstDash val="dash"/>
            <a:headEnd type="arrow" w="sm" len="sm"/>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202068" y="3559260"/>
            <a:ext cx="0" cy="385200"/>
          </a:xfrm>
          <a:prstGeom prst="line">
            <a:avLst/>
          </a:prstGeom>
          <a:noFill/>
          <a:ln>
            <a:solidFill>
              <a:schemeClr val="tx1">
                <a:lumMod val="50000"/>
                <a:lumOff val="50000"/>
              </a:schemeClr>
            </a:solidFill>
            <a:prstDash val="dash"/>
            <a:headEnd type="arrow" w="sm" len="sm"/>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5667868" y="3047010"/>
            <a:ext cx="0" cy="748800"/>
          </a:xfrm>
          <a:prstGeom prst="line">
            <a:avLst/>
          </a:prstGeom>
          <a:noFill/>
          <a:ln>
            <a:solidFill>
              <a:schemeClr val="tx1">
                <a:lumMod val="50000"/>
                <a:lumOff val="50000"/>
              </a:schemeClr>
            </a:solidFill>
            <a:prstDash val="dash"/>
            <a:headEnd type="arrow" w="sm" len="sm"/>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6400768" y="2789834"/>
            <a:ext cx="0" cy="928800"/>
          </a:xfrm>
          <a:prstGeom prst="line">
            <a:avLst/>
          </a:prstGeom>
          <a:noFill/>
          <a:ln>
            <a:solidFill>
              <a:schemeClr val="tx1">
                <a:lumMod val="50000"/>
                <a:lumOff val="50000"/>
              </a:schemeClr>
            </a:solidFill>
            <a:prstDash val="dash"/>
            <a:headEnd type="arrow" w="sm" len="sm"/>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p:cNvSpPr txBox="1"/>
          <p:nvPr/>
        </p:nvSpPr>
        <p:spPr>
          <a:xfrm>
            <a:off x="1998130" y="4097485"/>
            <a:ext cx="1921324" cy="584775"/>
          </a:xfrm>
          <a:prstGeom prst="rect">
            <a:avLst/>
          </a:prstGeom>
          <a:noFill/>
        </p:spPr>
        <p:txBody>
          <a:bodyPr wrap="square" rtlCol="0">
            <a:spAutoFit/>
          </a:bodyPr>
          <a:lstStyle/>
          <a:p>
            <a:pPr algn="l"/>
            <a:r>
              <a:rPr lang="en-GB" sz="1600" dirty="0" smtClean="0">
                <a:solidFill>
                  <a:srgbClr val="7030A0"/>
                </a:solidFill>
              </a:rPr>
              <a:t>Agreed baseline Drugs Bill</a:t>
            </a:r>
            <a:endParaRPr lang="en-GB" sz="1600" dirty="0">
              <a:solidFill>
                <a:srgbClr val="7030A0"/>
              </a:solidFill>
            </a:endParaRPr>
          </a:p>
        </p:txBody>
      </p:sp>
      <p:sp>
        <p:nvSpPr>
          <p:cNvPr id="46" name="TextBox 45"/>
          <p:cNvSpPr txBox="1"/>
          <p:nvPr/>
        </p:nvSpPr>
        <p:spPr>
          <a:xfrm>
            <a:off x="6455290" y="3544372"/>
            <a:ext cx="2844160" cy="584775"/>
          </a:xfrm>
          <a:prstGeom prst="rect">
            <a:avLst/>
          </a:prstGeom>
          <a:noFill/>
        </p:spPr>
        <p:txBody>
          <a:bodyPr wrap="square" rtlCol="0">
            <a:spAutoFit/>
          </a:bodyPr>
          <a:lstStyle/>
          <a:p>
            <a:pPr algn="l"/>
            <a:r>
              <a:rPr lang="en-GB" sz="1600" dirty="0" smtClean="0">
                <a:solidFill>
                  <a:srgbClr val="7030A0"/>
                </a:solidFill>
              </a:rPr>
              <a:t>Level of branded drugs bill with cap</a:t>
            </a:r>
            <a:endParaRPr lang="en-GB" sz="1600" dirty="0">
              <a:solidFill>
                <a:srgbClr val="7030A0"/>
              </a:solidFill>
            </a:endParaRPr>
          </a:p>
        </p:txBody>
      </p:sp>
      <p:sp>
        <p:nvSpPr>
          <p:cNvPr id="47" name="TextBox 46"/>
          <p:cNvSpPr txBox="1"/>
          <p:nvPr/>
        </p:nvSpPr>
        <p:spPr>
          <a:xfrm>
            <a:off x="6401223" y="2252264"/>
            <a:ext cx="2489000" cy="584775"/>
          </a:xfrm>
          <a:prstGeom prst="rect">
            <a:avLst/>
          </a:prstGeom>
          <a:noFill/>
        </p:spPr>
        <p:txBody>
          <a:bodyPr wrap="square" rtlCol="0">
            <a:spAutoFit/>
          </a:bodyPr>
          <a:lstStyle/>
          <a:p>
            <a:pPr algn="l"/>
            <a:r>
              <a:rPr lang="en-GB" sz="1600" dirty="0" smtClean="0">
                <a:solidFill>
                  <a:srgbClr val="7030A0"/>
                </a:solidFill>
              </a:rPr>
              <a:t>Branded drugs bill trajectory without cap</a:t>
            </a:r>
            <a:endParaRPr lang="en-GB" sz="1600" dirty="0">
              <a:solidFill>
                <a:srgbClr val="7030A0"/>
              </a:solidFill>
            </a:endParaRPr>
          </a:p>
        </p:txBody>
      </p:sp>
      <p:sp>
        <p:nvSpPr>
          <p:cNvPr id="48" name="TextBox 47"/>
          <p:cNvSpPr txBox="1"/>
          <p:nvPr/>
        </p:nvSpPr>
        <p:spPr>
          <a:xfrm rot="16200000">
            <a:off x="-27285" y="2957715"/>
            <a:ext cx="1718679" cy="307777"/>
          </a:xfrm>
          <a:prstGeom prst="rect">
            <a:avLst/>
          </a:prstGeom>
          <a:noFill/>
        </p:spPr>
        <p:txBody>
          <a:bodyPr wrap="square" rtlCol="0">
            <a:spAutoFit/>
          </a:bodyPr>
          <a:lstStyle/>
          <a:p>
            <a:r>
              <a:rPr lang="en-GB" sz="1400" dirty="0" smtClean="0"/>
              <a:t>Drugs Bill (£m)</a:t>
            </a:r>
            <a:endParaRPr lang="en-GB" sz="1400" dirty="0"/>
          </a:p>
        </p:txBody>
      </p:sp>
      <p:sp>
        <p:nvSpPr>
          <p:cNvPr id="50" name="TextBox 49"/>
          <p:cNvSpPr txBox="1"/>
          <p:nvPr/>
        </p:nvSpPr>
        <p:spPr>
          <a:xfrm>
            <a:off x="3434726" y="3707468"/>
            <a:ext cx="875771" cy="338554"/>
          </a:xfrm>
          <a:prstGeom prst="rect">
            <a:avLst/>
          </a:prstGeom>
          <a:noFill/>
        </p:spPr>
        <p:txBody>
          <a:bodyPr wrap="square" rtlCol="0">
            <a:spAutoFit/>
          </a:bodyPr>
          <a:lstStyle/>
          <a:p>
            <a:pPr algn="l"/>
            <a:r>
              <a:rPr lang="en-GB" sz="1600" b="1" dirty="0" smtClean="0"/>
              <a:t>3.74%</a:t>
            </a:r>
            <a:endParaRPr lang="en-GB" sz="1600" b="1" baseline="-25000" dirty="0"/>
          </a:p>
        </p:txBody>
      </p:sp>
      <p:sp>
        <p:nvSpPr>
          <p:cNvPr id="51" name="TextBox 50"/>
          <p:cNvSpPr txBox="1"/>
          <p:nvPr/>
        </p:nvSpPr>
        <p:spPr>
          <a:xfrm>
            <a:off x="4164684" y="3584701"/>
            <a:ext cx="778460" cy="338554"/>
          </a:xfrm>
          <a:prstGeom prst="rect">
            <a:avLst/>
          </a:prstGeom>
          <a:noFill/>
        </p:spPr>
        <p:txBody>
          <a:bodyPr wrap="square" rtlCol="0">
            <a:spAutoFit/>
          </a:bodyPr>
          <a:lstStyle/>
          <a:p>
            <a:pPr algn="l"/>
            <a:r>
              <a:rPr lang="en-GB" sz="1600" b="1" dirty="0" smtClean="0"/>
              <a:t>7.13%</a:t>
            </a:r>
            <a:endParaRPr lang="en-GB" sz="1600" b="1" baseline="-25000" dirty="0"/>
          </a:p>
        </p:txBody>
      </p:sp>
      <p:sp>
        <p:nvSpPr>
          <p:cNvPr id="53" name="TextBox 52"/>
          <p:cNvSpPr txBox="1"/>
          <p:nvPr/>
        </p:nvSpPr>
        <p:spPr>
          <a:xfrm>
            <a:off x="6385319" y="3105370"/>
            <a:ext cx="991874" cy="338554"/>
          </a:xfrm>
          <a:prstGeom prst="rect">
            <a:avLst/>
          </a:prstGeom>
          <a:noFill/>
        </p:spPr>
        <p:txBody>
          <a:bodyPr wrap="square" rtlCol="0">
            <a:spAutoFit/>
          </a:bodyPr>
          <a:lstStyle/>
          <a:p>
            <a:pPr algn="l"/>
            <a:r>
              <a:rPr lang="en-GB" sz="1600" b="1" dirty="0"/>
              <a:t>9.92%</a:t>
            </a:r>
            <a:endParaRPr lang="en-GB" sz="1600" b="1" baseline="-25000" dirty="0"/>
          </a:p>
        </p:txBody>
      </p:sp>
      <p:sp>
        <p:nvSpPr>
          <p:cNvPr id="59" name="Rectangle 58"/>
          <p:cNvSpPr/>
          <p:nvPr/>
        </p:nvSpPr>
        <p:spPr bwMode="auto">
          <a:xfrm>
            <a:off x="4847709" y="3145089"/>
            <a:ext cx="774000" cy="828000"/>
          </a:xfrm>
          <a:prstGeom prst="rect">
            <a:avLst/>
          </a:prstGeom>
          <a:solidFill>
            <a:srgbClr val="FFFFFF">
              <a:alpha val="63137"/>
            </a:srgbClr>
          </a:solidFill>
          <a:ln>
            <a:solidFill>
              <a:schemeClr val="tx1"/>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endParaRPr>
          </a:p>
        </p:txBody>
      </p:sp>
      <p:sp>
        <p:nvSpPr>
          <p:cNvPr id="54" name="TextBox 53"/>
          <p:cNvSpPr txBox="1"/>
          <p:nvPr/>
        </p:nvSpPr>
        <p:spPr>
          <a:xfrm>
            <a:off x="5657349" y="3265568"/>
            <a:ext cx="943970" cy="338554"/>
          </a:xfrm>
          <a:prstGeom prst="rect">
            <a:avLst/>
          </a:prstGeom>
          <a:noFill/>
        </p:spPr>
        <p:txBody>
          <a:bodyPr wrap="square" rtlCol="0">
            <a:spAutoFit/>
          </a:bodyPr>
          <a:lstStyle/>
          <a:p>
            <a:pPr algn="l"/>
            <a:r>
              <a:rPr lang="en-GB" sz="1600" b="1" dirty="0" smtClean="0"/>
              <a:t>9.92%</a:t>
            </a:r>
            <a:endParaRPr lang="en-GB" sz="1600" b="1" baseline="-25000" dirty="0"/>
          </a:p>
        </p:txBody>
      </p:sp>
      <p:cxnSp>
        <p:nvCxnSpPr>
          <p:cNvPr id="42" name="Straight Connector 41"/>
          <p:cNvCxnSpPr/>
          <p:nvPr/>
        </p:nvCxnSpPr>
        <p:spPr bwMode="auto">
          <a:xfrm>
            <a:off x="4934968" y="3313196"/>
            <a:ext cx="0" cy="554400"/>
          </a:xfrm>
          <a:prstGeom prst="line">
            <a:avLst/>
          </a:prstGeom>
          <a:noFill/>
          <a:ln>
            <a:solidFill>
              <a:schemeClr val="tx1">
                <a:lumMod val="50000"/>
                <a:lumOff val="50000"/>
              </a:schemeClr>
            </a:solidFill>
            <a:prstDash val="dash"/>
            <a:headEnd type="arrow" w="sm" len="sm"/>
            <a:tailEnd type="arrow"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4943144" y="3429376"/>
            <a:ext cx="930206" cy="338554"/>
          </a:xfrm>
          <a:prstGeom prst="rect">
            <a:avLst/>
          </a:prstGeom>
          <a:noFill/>
        </p:spPr>
        <p:txBody>
          <a:bodyPr wrap="square" rtlCol="0">
            <a:spAutoFit/>
          </a:bodyPr>
          <a:lstStyle/>
          <a:p>
            <a:pPr algn="l"/>
            <a:r>
              <a:rPr lang="en-GB" sz="1600" b="1" dirty="0" smtClean="0"/>
              <a:t>9.92%</a:t>
            </a:r>
            <a:endParaRPr lang="en-GB" sz="1600" b="1" baseline="-25000" dirty="0"/>
          </a:p>
        </p:txBody>
      </p:sp>
      <p:cxnSp>
        <p:nvCxnSpPr>
          <p:cNvPr id="65" name="Curved Connector 64"/>
          <p:cNvCxnSpPr>
            <a:stCxn id="59" idx="0"/>
          </p:cNvCxnSpPr>
          <p:nvPr/>
        </p:nvCxnSpPr>
        <p:spPr bwMode="auto">
          <a:xfrm rot="16200000" flipV="1">
            <a:off x="4290727" y="2201107"/>
            <a:ext cx="754600" cy="1133364"/>
          </a:xfrm>
          <a:prstGeom prst="curvedConnector2">
            <a:avLst/>
          </a:prstGeom>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Box 68"/>
          <p:cNvSpPr txBox="1"/>
          <p:nvPr/>
        </p:nvSpPr>
        <p:spPr>
          <a:xfrm>
            <a:off x="1407969" y="2110744"/>
            <a:ext cx="2688957" cy="588949"/>
          </a:xfrm>
          <a:prstGeom prst="rect">
            <a:avLst/>
          </a:prstGeom>
          <a:noFill/>
          <a:ln>
            <a:solidFill>
              <a:schemeClr val="tx1"/>
            </a:solidFill>
            <a:prstDash val="sysDot"/>
          </a:ln>
        </p:spPr>
        <p:txBody>
          <a:bodyPr wrap="square" lIns="36000" tIns="36000" rIns="36000" bIns="36000" rtlCol="0">
            <a:noAutofit/>
          </a:bodyPr>
          <a:lstStyle/>
          <a:p>
            <a:pPr algn="l">
              <a:spcBef>
                <a:spcPts val="0"/>
              </a:spcBef>
            </a:pPr>
            <a:r>
              <a:rPr lang="en-GB" sz="1600" dirty="0" smtClean="0">
                <a:solidFill>
                  <a:srgbClr val="7030A0"/>
                </a:solidFill>
              </a:rPr>
              <a:t>Each company pays R% on its annual sales</a:t>
            </a:r>
            <a:endParaRPr lang="en-GB" sz="1600" dirty="0">
              <a:solidFill>
                <a:srgbClr val="7030A0"/>
              </a:solidFill>
            </a:endParaRPr>
          </a:p>
        </p:txBody>
      </p:sp>
      <p:cxnSp>
        <p:nvCxnSpPr>
          <p:cNvPr id="110" name="Straight Connector 109"/>
          <p:cNvCxnSpPr/>
          <p:nvPr/>
        </p:nvCxnSpPr>
        <p:spPr bwMode="auto">
          <a:xfrm>
            <a:off x="2003368" y="4854770"/>
            <a:ext cx="0" cy="72000"/>
          </a:xfrm>
          <a:prstGeom prst="line">
            <a:avLst/>
          </a:prstGeom>
          <a:noFill/>
          <a:ln>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p:cNvSpPr txBox="1"/>
          <p:nvPr/>
        </p:nvSpPr>
        <p:spPr>
          <a:xfrm>
            <a:off x="1633468" y="4944845"/>
            <a:ext cx="754602" cy="307777"/>
          </a:xfrm>
          <a:prstGeom prst="rect">
            <a:avLst/>
          </a:prstGeom>
          <a:noFill/>
        </p:spPr>
        <p:txBody>
          <a:bodyPr wrap="square" rtlCol="0">
            <a:spAutoFit/>
          </a:bodyPr>
          <a:lstStyle/>
          <a:p>
            <a:pPr algn="ctr"/>
            <a:r>
              <a:rPr lang="en-GB" sz="1400" dirty="0" smtClean="0"/>
              <a:t>2012</a:t>
            </a:r>
            <a:endParaRPr lang="en-GB" sz="1400" dirty="0"/>
          </a:p>
        </p:txBody>
      </p:sp>
      <p:sp>
        <p:nvSpPr>
          <p:cNvPr id="9" name="TextBox 8"/>
          <p:cNvSpPr txBox="1"/>
          <p:nvPr/>
        </p:nvSpPr>
        <p:spPr>
          <a:xfrm>
            <a:off x="539550" y="289320"/>
            <a:ext cx="7486849" cy="1477328"/>
          </a:xfrm>
          <a:prstGeom prst="rect">
            <a:avLst/>
          </a:prstGeom>
          <a:noFill/>
        </p:spPr>
        <p:txBody>
          <a:bodyPr wrap="square" lIns="0" tIns="0" rIns="0" bIns="0" rtlCol="0">
            <a:spAutoFit/>
          </a:bodyPr>
          <a:lstStyle/>
          <a:p>
            <a:pPr algn="ctr"/>
            <a:r>
              <a:rPr lang="en-GB" sz="3200" b="1" dirty="0">
                <a:solidFill>
                  <a:schemeClr val="tx2"/>
                </a:solidFill>
                <a:latin typeface="Arial"/>
                <a:ea typeface="+mj-ea"/>
                <a:cs typeface="Arial"/>
              </a:rPr>
              <a:t>The payment scheme represents an opportunity to maintain affordable drug spend</a:t>
            </a:r>
          </a:p>
        </p:txBody>
      </p:sp>
    </p:spTree>
    <p:extLst>
      <p:ext uri="{BB962C8B-B14F-4D97-AF65-F5344CB8AC3E}">
        <p14:creationId xmlns:p14="http://schemas.microsoft.com/office/powerpoint/2010/main" val="384130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775" y="420914"/>
            <a:ext cx="7725682" cy="1109209"/>
          </a:xfrm>
        </p:spPr>
        <p:txBody>
          <a:bodyPr>
            <a:noAutofit/>
          </a:bodyPr>
          <a:lstStyle/>
          <a:p>
            <a:r>
              <a:rPr lang="en-GB" sz="3200" dirty="0"/>
              <a:t>Maximising the benefits of PPRS through medicines optimisation</a:t>
            </a:r>
          </a:p>
        </p:txBody>
      </p:sp>
      <p:sp>
        <p:nvSpPr>
          <p:cNvPr id="6" name="Content Placeholder 5"/>
          <p:cNvSpPr>
            <a:spLocks noGrp="1"/>
          </p:cNvSpPr>
          <p:nvPr>
            <p:ph sz="half" idx="1"/>
          </p:nvPr>
        </p:nvSpPr>
        <p:spPr>
          <a:xfrm>
            <a:off x="358775" y="2070291"/>
            <a:ext cx="8173665" cy="3528392"/>
          </a:xfrm>
        </p:spPr>
        <p:txBody>
          <a:bodyPr>
            <a:noAutofit/>
          </a:bodyPr>
          <a:lstStyle/>
          <a:p>
            <a:r>
              <a:rPr lang="en-GB" dirty="0">
                <a:solidFill>
                  <a:srgbClr val="562877"/>
                </a:solidFill>
              </a:rPr>
              <a:t>Agreed by Ministerial Industry Strategy Group</a:t>
            </a:r>
          </a:p>
          <a:p>
            <a:r>
              <a:rPr lang="en-GB" dirty="0">
                <a:solidFill>
                  <a:srgbClr val="562877"/>
                </a:solidFill>
              </a:rPr>
              <a:t>Joint programme of action by NHS England and ABPI</a:t>
            </a:r>
          </a:p>
          <a:p>
            <a:r>
              <a:rPr lang="en-GB" dirty="0">
                <a:solidFill>
                  <a:srgbClr val="562877"/>
                </a:solidFill>
              </a:rPr>
              <a:t>Primary aim is to improve patient outcomes, quality and value from (all) medicines use</a:t>
            </a:r>
          </a:p>
          <a:p>
            <a:r>
              <a:rPr lang="en-GB" dirty="0">
                <a:solidFill>
                  <a:srgbClr val="562877"/>
                </a:solidFill>
              </a:rPr>
              <a:t>Guided by the principles of optimisation</a:t>
            </a:r>
          </a:p>
          <a:p>
            <a:r>
              <a:rPr lang="en-GB" dirty="0">
                <a:solidFill>
                  <a:srgbClr val="562877"/>
                </a:solidFill>
              </a:rPr>
              <a:t>Create clinical pull to accelerate uptake of innovative, clinically and cost effective medicines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fontScale="90000"/>
          </a:bodyPr>
          <a:lstStyle/>
          <a:p>
            <a:pPr algn="l"/>
            <a:r>
              <a:rPr lang="en-GB" dirty="0" smtClean="0"/>
              <a:t>Medicines </a:t>
            </a:r>
            <a:r>
              <a:rPr lang="en-GB" dirty="0"/>
              <a:t>have a vital role to </a:t>
            </a:r>
            <a:r>
              <a:rPr lang="en-GB" dirty="0" smtClean="0"/>
              <a:t>play</a:t>
            </a:r>
            <a:endParaRPr lang="en-GB" dirty="0">
              <a:solidFill>
                <a:schemeClr val="tx2">
                  <a:lumMod val="75000"/>
                </a:schemeClr>
              </a:solidFill>
            </a:endParaRPr>
          </a:p>
        </p:txBody>
      </p:sp>
      <p:sp>
        <p:nvSpPr>
          <p:cNvPr id="6" name="Content Placeholder 5"/>
          <p:cNvSpPr>
            <a:spLocks noGrp="1"/>
          </p:cNvSpPr>
          <p:nvPr>
            <p:ph idx="1"/>
          </p:nvPr>
        </p:nvSpPr>
        <p:spPr/>
        <p:txBody>
          <a:bodyPr>
            <a:normAutofit fontScale="55000" lnSpcReduction="20000"/>
          </a:bodyPr>
          <a:lstStyle/>
          <a:p>
            <a:pPr marL="0" indent="0">
              <a:buNone/>
            </a:pPr>
            <a:r>
              <a:rPr lang="en-GB" sz="4200" dirty="0" smtClean="0">
                <a:solidFill>
                  <a:srgbClr val="562877"/>
                </a:solidFill>
              </a:rPr>
              <a:t>Medicines:</a:t>
            </a:r>
          </a:p>
          <a:p>
            <a:r>
              <a:rPr lang="en-GB" sz="4200" dirty="0" smtClean="0">
                <a:solidFill>
                  <a:srgbClr val="562877"/>
                </a:solidFill>
              </a:rPr>
              <a:t>Prevent </a:t>
            </a:r>
            <a:r>
              <a:rPr lang="en-GB" sz="4200" dirty="0">
                <a:solidFill>
                  <a:srgbClr val="562877"/>
                </a:solidFill>
              </a:rPr>
              <a:t>life-threatening </a:t>
            </a:r>
            <a:r>
              <a:rPr lang="en-GB" sz="4200" dirty="0" smtClean="0">
                <a:solidFill>
                  <a:srgbClr val="562877"/>
                </a:solidFill>
              </a:rPr>
              <a:t>diseases</a:t>
            </a:r>
            <a:endParaRPr lang="en-GB" sz="4200" dirty="0">
              <a:solidFill>
                <a:srgbClr val="562877"/>
              </a:solidFill>
            </a:endParaRPr>
          </a:p>
          <a:p>
            <a:r>
              <a:rPr lang="en-GB" sz="4200" dirty="0" smtClean="0">
                <a:solidFill>
                  <a:srgbClr val="562877"/>
                </a:solidFill>
              </a:rPr>
              <a:t>Help </a:t>
            </a:r>
            <a:r>
              <a:rPr lang="en-GB" sz="4200" dirty="0">
                <a:solidFill>
                  <a:srgbClr val="562877"/>
                </a:solidFill>
              </a:rPr>
              <a:t>to change previously life-threatening illnesses to long-term </a:t>
            </a:r>
            <a:r>
              <a:rPr lang="en-GB" sz="4200" dirty="0" smtClean="0">
                <a:solidFill>
                  <a:srgbClr val="562877"/>
                </a:solidFill>
              </a:rPr>
              <a:t>conditions </a:t>
            </a:r>
            <a:r>
              <a:rPr lang="en-GB" sz="4200" dirty="0" err="1" smtClean="0">
                <a:solidFill>
                  <a:srgbClr val="562877"/>
                </a:solidFill>
              </a:rPr>
              <a:t>eg</a:t>
            </a:r>
            <a:r>
              <a:rPr lang="en-GB" sz="4200" dirty="0" smtClean="0">
                <a:solidFill>
                  <a:srgbClr val="562877"/>
                </a:solidFill>
              </a:rPr>
              <a:t> HIV</a:t>
            </a:r>
            <a:endParaRPr lang="en-GB" sz="4200" dirty="0">
              <a:solidFill>
                <a:srgbClr val="562877"/>
              </a:solidFill>
            </a:endParaRPr>
          </a:p>
          <a:p>
            <a:r>
              <a:rPr lang="en-GB" sz="4200" dirty="0" smtClean="0">
                <a:solidFill>
                  <a:srgbClr val="562877"/>
                </a:solidFill>
              </a:rPr>
              <a:t>Improve </a:t>
            </a:r>
            <a:r>
              <a:rPr lang="en-GB" sz="4200" dirty="0">
                <a:solidFill>
                  <a:srgbClr val="562877"/>
                </a:solidFill>
              </a:rPr>
              <a:t>the quality of life for people with long-term </a:t>
            </a:r>
            <a:r>
              <a:rPr lang="en-GB" sz="4200" dirty="0" smtClean="0">
                <a:solidFill>
                  <a:srgbClr val="562877"/>
                </a:solidFill>
              </a:rPr>
              <a:t>conditions</a:t>
            </a:r>
            <a:endParaRPr lang="en-GB" sz="4200" dirty="0">
              <a:solidFill>
                <a:srgbClr val="562877"/>
              </a:solidFill>
            </a:endParaRPr>
          </a:p>
          <a:p>
            <a:r>
              <a:rPr lang="en-GB" sz="4200" dirty="0" smtClean="0">
                <a:solidFill>
                  <a:srgbClr val="562877"/>
                </a:solidFill>
              </a:rPr>
              <a:t>Reduce </a:t>
            </a:r>
            <a:r>
              <a:rPr lang="en-GB" sz="4200" dirty="0">
                <a:solidFill>
                  <a:srgbClr val="562877"/>
                </a:solidFill>
              </a:rPr>
              <a:t>mortality across a wide range of diseases and thereby helping to </a:t>
            </a:r>
            <a:r>
              <a:rPr lang="en-GB" sz="4200" dirty="0" smtClean="0">
                <a:solidFill>
                  <a:srgbClr val="562877"/>
                </a:solidFill>
              </a:rPr>
              <a:t>increase </a:t>
            </a:r>
            <a:r>
              <a:rPr lang="en-GB" sz="4200" dirty="0">
                <a:solidFill>
                  <a:srgbClr val="562877"/>
                </a:solidFill>
              </a:rPr>
              <a:t>life </a:t>
            </a:r>
            <a:r>
              <a:rPr lang="en-GB" sz="4200" dirty="0" smtClean="0">
                <a:solidFill>
                  <a:srgbClr val="562877"/>
                </a:solidFill>
              </a:rPr>
              <a:t>expectancy</a:t>
            </a:r>
          </a:p>
          <a:p>
            <a:pPr marL="0" indent="0">
              <a:buNone/>
            </a:pPr>
            <a:endParaRPr lang="en-GB" sz="4200" dirty="0" smtClean="0">
              <a:solidFill>
                <a:srgbClr val="562877"/>
              </a:solidFill>
            </a:endParaRPr>
          </a:p>
          <a:p>
            <a:pPr marL="0" indent="0">
              <a:buNone/>
            </a:pPr>
            <a:r>
              <a:rPr lang="en-GB" sz="4200" dirty="0" smtClean="0">
                <a:solidFill>
                  <a:srgbClr val="562877"/>
                </a:solidFill>
              </a:rPr>
              <a:t>They </a:t>
            </a:r>
            <a:r>
              <a:rPr lang="en-GB" sz="4200" dirty="0">
                <a:solidFill>
                  <a:srgbClr val="562877"/>
                </a:solidFill>
              </a:rPr>
              <a:t>are the most common therapeutic intervention and NHS spends </a:t>
            </a:r>
            <a:r>
              <a:rPr lang="en-GB" sz="4200" dirty="0" smtClean="0">
                <a:solidFill>
                  <a:srgbClr val="562877"/>
                </a:solidFill>
              </a:rPr>
              <a:t>£14.4 </a:t>
            </a:r>
            <a:r>
              <a:rPr lang="en-GB" sz="4200" dirty="0">
                <a:solidFill>
                  <a:srgbClr val="562877"/>
                </a:solidFill>
              </a:rPr>
              <a:t>billion each year on them – </a:t>
            </a:r>
            <a:r>
              <a:rPr lang="en-GB" sz="4200" dirty="0" smtClean="0">
                <a:solidFill>
                  <a:srgbClr val="562877"/>
                </a:solidFill>
              </a:rPr>
              <a:t>15% </a:t>
            </a:r>
            <a:r>
              <a:rPr lang="en-GB" sz="4200" dirty="0">
                <a:solidFill>
                  <a:srgbClr val="562877"/>
                </a:solidFill>
              </a:rPr>
              <a:t>of its annual budget. </a:t>
            </a:r>
            <a:endParaRPr lang="en-GB" sz="4200" dirty="0" smtClean="0">
              <a:solidFill>
                <a:srgbClr val="562877"/>
              </a:solidFill>
            </a:endParaRPr>
          </a:p>
          <a:p>
            <a:pPr marL="0" indent="0">
              <a:buNone/>
            </a:pPr>
            <a:endParaRPr lang="en-GB" dirty="0" smtClean="0">
              <a:solidFill>
                <a:srgbClr val="562877"/>
              </a:solidFill>
            </a:endParaRPr>
          </a:p>
          <a:p>
            <a:pPr marL="0" indent="0">
              <a:buNone/>
            </a:pPr>
            <a:endParaRPr lang="en-GB" dirty="0">
              <a:solidFill>
                <a:srgbClr val="562877"/>
              </a:solidFill>
            </a:endParaRPr>
          </a:p>
        </p:txBody>
      </p:sp>
    </p:spTree>
    <p:extLst>
      <p:ext uri="{BB962C8B-B14F-4D97-AF65-F5344CB8AC3E}">
        <p14:creationId xmlns:p14="http://schemas.microsoft.com/office/powerpoint/2010/main" val="360143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1724" y="1680295"/>
            <a:ext cx="3405301" cy="4176464"/>
          </a:xfrm>
        </p:spPr>
        <p:txBody>
          <a:bodyPr>
            <a:normAutofit fontScale="85000" lnSpcReduction="10000"/>
          </a:bodyPr>
          <a:lstStyle/>
          <a:p>
            <a:r>
              <a:rPr lang="en-GB" dirty="0">
                <a:solidFill>
                  <a:srgbClr val="562877"/>
                </a:solidFill>
              </a:rPr>
              <a:t>Patients report having insufficient supporting information</a:t>
            </a:r>
          </a:p>
          <a:p>
            <a:r>
              <a:rPr lang="en-GB" dirty="0">
                <a:solidFill>
                  <a:srgbClr val="562877"/>
                </a:solidFill>
              </a:rPr>
              <a:t>Poor adherence: 30 - 50% of medicines not taken as intended</a:t>
            </a:r>
          </a:p>
          <a:p>
            <a:r>
              <a:rPr lang="en-GB" dirty="0">
                <a:solidFill>
                  <a:srgbClr val="562877"/>
                </a:solidFill>
              </a:rPr>
              <a:t>Medicines wastage in primary care: £300M pa with £150M pa avoidable</a:t>
            </a:r>
          </a:p>
          <a:p>
            <a:r>
              <a:rPr lang="en-GB" dirty="0">
                <a:solidFill>
                  <a:srgbClr val="562877"/>
                </a:solidFill>
              </a:rPr>
              <a:t>UK literature suggests 5 to 8% of hospital admissions due to </a:t>
            </a:r>
            <a:r>
              <a:rPr lang="en-GB" i="1" dirty="0">
                <a:solidFill>
                  <a:srgbClr val="562877"/>
                </a:solidFill>
              </a:rPr>
              <a:t>preventable</a:t>
            </a:r>
            <a:r>
              <a:rPr lang="en-GB" dirty="0">
                <a:solidFill>
                  <a:srgbClr val="562877"/>
                </a:solidFill>
              </a:rPr>
              <a:t> adverse effects of medicines</a:t>
            </a:r>
          </a:p>
          <a:p>
            <a:endParaRPr lang="en-GB" dirty="0"/>
          </a:p>
        </p:txBody>
      </p:sp>
      <p:sp>
        <p:nvSpPr>
          <p:cNvPr id="3" name="Title 2"/>
          <p:cNvSpPr>
            <a:spLocks noGrp="1"/>
          </p:cNvSpPr>
          <p:nvPr>
            <p:ph type="title"/>
          </p:nvPr>
        </p:nvSpPr>
        <p:spPr/>
        <p:txBody>
          <a:bodyPr/>
          <a:lstStyle/>
          <a:p>
            <a:r>
              <a:rPr lang="en-GB" dirty="0" smtClean="0"/>
              <a:t>But… </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80295"/>
            <a:ext cx="435819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32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1724" y="1680295"/>
            <a:ext cx="3405301" cy="4176464"/>
          </a:xfrm>
        </p:spPr>
        <p:txBody>
          <a:bodyPr>
            <a:normAutofit fontScale="85000" lnSpcReduction="20000"/>
          </a:bodyPr>
          <a:lstStyle/>
          <a:p>
            <a:r>
              <a:rPr lang="en-GB" dirty="0">
                <a:solidFill>
                  <a:srgbClr val="562877"/>
                </a:solidFill>
              </a:rPr>
              <a:t>Inadequate review and monitoring of medicines outcomes</a:t>
            </a:r>
          </a:p>
          <a:p>
            <a:r>
              <a:rPr lang="en-GB" dirty="0">
                <a:solidFill>
                  <a:srgbClr val="562877"/>
                </a:solidFill>
              </a:rPr>
              <a:t>Polypharmacy</a:t>
            </a:r>
          </a:p>
          <a:p>
            <a:r>
              <a:rPr lang="en-GB" dirty="0">
                <a:solidFill>
                  <a:srgbClr val="562877"/>
                </a:solidFill>
              </a:rPr>
              <a:t>Uptake of newer medicines can be patchy </a:t>
            </a:r>
          </a:p>
          <a:p>
            <a:r>
              <a:rPr lang="en-GB" dirty="0">
                <a:solidFill>
                  <a:srgbClr val="562877"/>
                </a:solidFill>
              </a:rPr>
              <a:t>There is unwarranted variation in use of medicines across England</a:t>
            </a:r>
          </a:p>
          <a:p>
            <a:r>
              <a:rPr lang="en-GB" dirty="0">
                <a:solidFill>
                  <a:srgbClr val="562877"/>
                </a:solidFill>
              </a:rPr>
              <a:t>The threat of antimicrobial resistance</a:t>
            </a:r>
          </a:p>
          <a:p>
            <a:r>
              <a:rPr lang="en-GB" dirty="0">
                <a:solidFill>
                  <a:srgbClr val="562877"/>
                </a:solidFill>
              </a:rPr>
              <a:t>Unacceptable level of medication </a:t>
            </a:r>
            <a:r>
              <a:rPr lang="en-GB" dirty="0" smtClean="0">
                <a:solidFill>
                  <a:srgbClr val="562877"/>
                </a:solidFill>
              </a:rPr>
              <a:t>error</a:t>
            </a:r>
            <a:endParaRPr lang="en-GB" dirty="0"/>
          </a:p>
        </p:txBody>
      </p:sp>
      <p:sp>
        <p:nvSpPr>
          <p:cNvPr id="3" name="Title 2"/>
          <p:cNvSpPr>
            <a:spLocks noGrp="1"/>
          </p:cNvSpPr>
          <p:nvPr>
            <p:ph type="title"/>
          </p:nvPr>
        </p:nvSpPr>
        <p:spPr/>
        <p:txBody>
          <a:bodyPr/>
          <a:lstStyle/>
          <a:p>
            <a:r>
              <a:rPr lang="en-GB" dirty="0" smtClean="0"/>
              <a:t>In addition…</a:t>
            </a:r>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680295"/>
            <a:ext cx="40386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70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fontScale="90000"/>
          </a:bodyPr>
          <a:lstStyle/>
          <a:p>
            <a:pPr algn="l"/>
            <a:r>
              <a:rPr lang="en-GB" dirty="0" smtClean="0"/>
              <a:t>Current challenges facing the NHS</a:t>
            </a:r>
            <a:endParaRPr lang="en-GB" dirty="0">
              <a:solidFill>
                <a:schemeClr val="tx2">
                  <a:lumMod val="75000"/>
                </a:schemeClr>
              </a:solidFill>
            </a:endParaRPr>
          </a:p>
        </p:txBody>
      </p:sp>
      <p:sp>
        <p:nvSpPr>
          <p:cNvPr id="6" name="Content Placeholder 5"/>
          <p:cNvSpPr>
            <a:spLocks noGrp="1"/>
          </p:cNvSpPr>
          <p:nvPr>
            <p:ph idx="1"/>
          </p:nvPr>
        </p:nvSpPr>
        <p:spPr/>
        <p:txBody>
          <a:bodyPr>
            <a:normAutofit/>
          </a:bodyPr>
          <a:lstStyle/>
          <a:p>
            <a:pPr marL="0" indent="0">
              <a:buNone/>
            </a:pPr>
            <a:r>
              <a:rPr lang="en-GB" sz="2800" dirty="0">
                <a:solidFill>
                  <a:srgbClr val="562877"/>
                </a:solidFill>
              </a:rPr>
              <a:t>Given the growing demand for medicines that comes with an ageing population and budget constraints, it is more important than ever that the NHS and patients get the best value (in terms of money and outcomes) from our substantial investment in medicines.</a:t>
            </a:r>
          </a:p>
          <a:p>
            <a:pPr marL="0" indent="0">
              <a:buNone/>
            </a:pPr>
            <a:endParaRPr lang="en-GB" dirty="0" smtClean="0">
              <a:solidFill>
                <a:srgbClr val="562877"/>
              </a:solidFill>
            </a:endParaRPr>
          </a:p>
          <a:p>
            <a:pPr marL="0" indent="0">
              <a:buNone/>
            </a:pPr>
            <a:endParaRPr lang="en-GB" dirty="0">
              <a:solidFill>
                <a:srgbClr val="562877"/>
              </a:solidFill>
            </a:endParaRPr>
          </a:p>
        </p:txBody>
      </p:sp>
    </p:spTree>
    <p:extLst>
      <p:ext uri="{BB962C8B-B14F-4D97-AF65-F5344CB8AC3E}">
        <p14:creationId xmlns:p14="http://schemas.microsoft.com/office/powerpoint/2010/main" val="229909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gn="l"/>
            <a:r>
              <a:rPr lang="en-GB" dirty="0" smtClean="0"/>
              <a:t>Tackling these challenges</a:t>
            </a:r>
            <a:endParaRPr lang="en-GB" dirty="0">
              <a:solidFill>
                <a:schemeClr val="tx2">
                  <a:lumMod val="75000"/>
                </a:schemeClr>
              </a:solidFill>
            </a:endParaRPr>
          </a:p>
        </p:txBody>
      </p:sp>
      <p:sp>
        <p:nvSpPr>
          <p:cNvPr id="6" name="Content Placeholder 5"/>
          <p:cNvSpPr>
            <a:spLocks noGrp="1"/>
          </p:cNvSpPr>
          <p:nvPr>
            <p:ph idx="1"/>
          </p:nvPr>
        </p:nvSpPr>
        <p:spPr/>
        <p:txBody>
          <a:bodyPr>
            <a:normAutofit/>
          </a:bodyPr>
          <a:lstStyle/>
          <a:p>
            <a:pPr marL="0" indent="0">
              <a:buNone/>
            </a:pPr>
            <a:r>
              <a:rPr lang="en-GB" sz="2800" dirty="0">
                <a:solidFill>
                  <a:srgbClr val="562877"/>
                </a:solidFill>
              </a:rPr>
              <a:t>We need to help </a:t>
            </a:r>
            <a:r>
              <a:rPr lang="en-GB" sz="2800" dirty="0">
                <a:solidFill>
                  <a:srgbClr val="562877"/>
                </a:solidFill>
                <a:latin typeface="Calibri" panose="020F0502020204030204" pitchFamily="34" charset="0"/>
              </a:rPr>
              <a:t>improve patient outcomes, quality and value from (all) medicines use</a:t>
            </a:r>
            <a:r>
              <a:rPr lang="en-GB" sz="2800" dirty="0">
                <a:solidFill>
                  <a:srgbClr val="562877"/>
                </a:solidFill>
              </a:rPr>
              <a:t> by:</a:t>
            </a:r>
          </a:p>
          <a:p>
            <a:pPr marL="0" indent="0">
              <a:buNone/>
            </a:pPr>
            <a:endParaRPr lang="en-GB" sz="2800" dirty="0">
              <a:solidFill>
                <a:srgbClr val="562877"/>
              </a:solidFill>
            </a:endParaRPr>
          </a:p>
          <a:p>
            <a:r>
              <a:rPr lang="en-GB" sz="2800" dirty="0">
                <a:solidFill>
                  <a:srgbClr val="562877"/>
                </a:solidFill>
              </a:rPr>
              <a:t>Finding new and innovative ways to deliver services to patients. </a:t>
            </a:r>
          </a:p>
          <a:p>
            <a:r>
              <a:rPr lang="en-GB" sz="2800" dirty="0">
                <a:solidFill>
                  <a:srgbClr val="562877"/>
                </a:solidFill>
              </a:rPr>
              <a:t>Extracting more value from the money spent in the NHS, including from medicines</a:t>
            </a:r>
          </a:p>
          <a:p>
            <a:pPr marL="0" indent="0">
              <a:buNone/>
            </a:pPr>
            <a:endParaRPr lang="en-GB" dirty="0" smtClean="0">
              <a:solidFill>
                <a:srgbClr val="562877"/>
              </a:solidFill>
            </a:endParaRPr>
          </a:p>
          <a:p>
            <a:pPr marL="0" indent="0">
              <a:buNone/>
            </a:pPr>
            <a:endParaRPr lang="en-GB" dirty="0">
              <a:solidFill>
                <a:srgbClr val="562877"/>
              </a:solidFill>
            </a:endParaRPr>
          </a:p>
        </p:txBody>
      </p:sp>
    </p:spTree>
    <p:extLst>
      <p:ext uri="{BB962C8B-B14F-4D97-AF65-F5344CB8AC3E}">
        <p14:creationId xmlns:p14="http://schemas.microsoft.com/office/powerpoint/2010/main" val="4209688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609600"/>
            <a:ext cx="7356815" cy="808037"/>
          </a:xfrm>
        </p:spPr>
        <p:txBody>
          <a:bodyPr vert="horz" lIns="91440" tIns="45720" rIns="91440" bIns="45720" rtlCol="0" anchor="ctr">
            <a:normAutofit fontScale="90000"/>
          </a:bodyPr>
          <a:lstStyle/>
          <a:p>
            <a:r>
              <a:rPr lang="en-GB" dirty="0"/>
              <a:t>NHSE and ABPI</a:t>
            </a:r>
            <a:br>
              <a:rPr lang="en-GB" dirty="0"/>
            </a:br>
            <a:r>
              <a:rPr lang="en-GB" dirty="0"/>
              <a:t> Medicines Optimisation Programme</a:t>
            </a:r>
            <a:endParaRPr lang="en-GB" dirty="0">
              <a:solidFill>
                <a:schemeClr val="tx2">
                  <a:lumMod val="75000"/>
                </a:schemeClr>
              </a:solidFill>
            </a:endParaRPr>
          </a:p>
        </p:txBody>
      </p:sp>
      <p:sp>
        <p:nvSpPr>
          <p:cNvPr id="6" name="Content Placeholder 5"/>
          <p:cNvSpPr>
            <a:spLocks noGrp="1"/>
          </p:cNvSpPr>
          <p:nvPr>
            <p:ph idx="1"/>
          </p:nvPr>
        </p:nvSpPr>
        <p:spPr>
          <a:xfrm>
            <a:off x="457200" y="1680295"/>
            <a:ext cx="3853543" cy="3950736"/>
          </a:xfrm>
        </p:spPr>
        <p:txBody>
          <a:bodyPr>
            <a:normAutofit/>
          </a:bodyPr>
          <a:lstStyle/>
          <a:p>
            <a:pPr marL="0" indent="0">
              <a:buNone/>
            </a:pPr>
            <a:endParaRPr lang="en-GB" dirty="0" smtClean="0">
              <a:solidFill>
                <a:srgbClr val="562877"/>
              </a:solidFill>
            </a:endParaRPr>
          </a:p>
          <a:p>
            <a:pPr marL="0" indent="0">
              <a:buNone/>
            </a:pPr>
            <a:endParaRPr lang="en-GB" dirty="0">
              <a:solidFill>
                <a:srgbClr val="562877"/>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0206" b="23711"/>
          <a:stretch>
            <a:fillRect/>
          </a:stretch>
        </p:blipFill>
        <p:spPr bwMode="auto">
          <a:xfrm>
            <a:off x="5004048" y="1936858"/>
            <a:ext cx="3733998" cy="33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8343" y="2042104"/>
            <a:ext cx="4572000" cy="3816429"/>
          </a:xfrm>
          <a:prstGeom prst="rect">
            <a:avLst/>
          </a:prstGeom>
        </p:spPr>
        <p:txBody>
          <a:bodyPr>
            <a:spAutoFit/>
          </a:bodyPr>
          <a:lstStyle/>
          <a:p>
            <a:r>
              <a:rPr lang="en-GB" sz="2800" dirty="0">
                <a:solidFill>
                  <a:srgbClr val="562877"/>
                </a:solidFill>
              </a:rPr>
              <a:t>NHS England and ABPI are developing a joint programme of work, guided by the Principles of Medicines Optimisation that were published by the Royal Pharmaceutical Society in May 2013</a:t>
            </a:r>
            <a:r>
              <a:rPr lang="en-GB" sz="2800" dirty="0" smtClean="0">
                <a:solidFill>
                  <a:srgbClr val="562877"/>
                </a:solidFill>
              </a:rPr>
              <a:t>.</a:t>
            </a:r>
            <a:endParaRPr lang="en-GB" dirty="0" smtClean="0">
              <a:solidFill>
                <a:srgbClr val="562877"/>
              </a:solidFill>
            </a:endParaRPr>
          </a:p>
          <a:p>
            <a:endParaRPr lang="en-GB" dirty="0">
              <a:solidFill>
                <a:srgbClr val="562877"/>
              </a:solidFill>
            </a:endParaRPr>
          </a:p>
        </p:txBody>
      </p:sp>
    </p:spTree>
    <p:extLst>
      <p:ext uri="{BB962C8B-B14F-4D97-AF65-F5344CB8AC3E}">
        <p14:creationId xmlns:p14="http://schemas.microsoft.com/office/powerpoint/2010/main" val="666087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21229"/>
            <a:ext cx="7841707" cy="4509802"/>
          </a:xfrm>
        </p:spPr>
        <p:txBody>
          <a:bodyPr>
            <a:normAutofit lnSpcReduction="10000"/>
          </a:bodyPr>
          <a:lstStyle/>
          <a:p>
            <a:pPr marL="0" indent="0" algn="r">
              <a:buNone/>
            </a:pPr>
            <a:r>
              <a:rPr lang="en-GB" sz="4000" dirty="0">
                <a:solidFill>
                  <a:schemeClr val="tx2">
                    <a:lumMod val="75000"/>
                  </a:schemeClr>
                </a:solidFill>
              </a:rPr>
              <a:t>“</a:t>
            </a:r>
            <a:r>
              <a:rPr lang="en-GB" sz="3500" dirty="0">
                <a:solidFill>
                  <a:schemeClr val="tx2">
                    <a:lumMod val="75000"/>
                  </a:schemeClr>
                </a:solidFill>
              </a:rPr>
              <a:t>Medicines Optimisation is about ensuring the right patients, get the right choice of medicine at the right time”</a:t>
            </a:r>
            <a:br>
              <a:rPr lang="en-GB" sz="3500" dirty="0">
                <a:solidFill>
                  <a:schemeClr val="tx2">
                    <a:lumMod val="75000"/>
                  </a:schemeClr>
                </a:solidFill>
              </a:rPr>
            </a:br>
            <a:endParaRPr lang="en-GB" sz="3500" dirty="0" smtClean="0">
              <a:solidFill>
                <a:schemeClr val="tx2">
                  <a:lumMod val="75000"/>
                </a:schemeClr>
              </a:solidFill>
            </a:endParaRPr>
          </a:p>
          <a:p>
            <a:pPr marL="0" indent="0">
              <a:buNone/>
            </a:pPr>
            <a:r>
              <a:rPr lang="en-GB" sz="3500" dirty="0">
                <a:solidFill>
                  <a:schemeClr val="tx2">
                    <a:lumMod val="75000"/>
                  </a:schemeClr>
                </a:solidFill>
              </a:rPr>
              <a:t/>
            </a:r>
            <a:br>
              <a:rPr lang="en-GB" sz="3500" dirty="0">
                <a:solidFill>
                  <a:schemeClr val="tx2">
                    <a:lumMod val="75000"/>
                  </a:schemeClr>
                </a:solidFill>
              </a:rPr>
            </a:br>
            <a:r>
              <a:rPr lang="en-GB" sz="2200" dirty="0">
                <a:solidFill>
                  <a:srgbClr val="562877"/>
                </a:solidFill>
              </a:rPr>
              <a:t>RPS, Medicines Optimisation: </a:t>
            </a:r>
            <a:endParaRPr lang="en-GB" sz="2200" dirty="0" smtClean="0">
              <a:solidFill>
                <a:srgbClr val="562877"/>
              </a:solidFill>
            </a:endParaRPr>
          </a:p>
          <a:p>
            <a:pPr marL="0" indent="0">
              <a:buNone/>
            </a:pPr>
            <a:r>
              <a:rPr lang="en-GB" sz="2200" dirty="0" smtClean="0">
                <a:solidFill>
                  <a:srgbClr val="562877"/>
                </a:solidFill>
              </a:rPr>
              <a:t>Helping </a:t>
            </a:r>
            <a:r>
              <a:rPr lang="en-GB" sz="2200" dirty="0">
                <a:solidFill>
                  <a:srgbClr val="562877"/>
                </a:solidFill>
              </a:rPr>
              <a:t>patients to make</a:t>
            </a:r>
            <a:br>
              <a:rPr lang="en-GB" sz="2200" dirty="0">
                <a:solidFill>
                  <a:srgbClr val="562877"/>
                </a:solidFill>
              </a:rPr>
            </a:br>
            <a:r>
              <a:rPr lang="en-GB" sz="2200" dirty="0">
                <a:solidFill>
                  <a:srgbClr val="562877"/>
                </a:solidFill>
              </a:rPr>
              <a:t>the most of medicines, May 2013</a:t>
            </a:r>
            <a:endParaRPr lang="en-GB" sz="2200" dirty="0" smtClean="0">
              <a:solidFill>
                <a:srgbClr val="562877"/>
              </a:solidFill>
            </a:endParaRPr>
          </a:p>
          <a:p>
            <a:pPr marL="0" indent="0">
              <a:buNone/>
            </a:pPr>
            <a:endParaRPr lang="en-GB" dirty="0">
              <a:solidFill>
                <a:srgbClr val="562877"/>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428" y="3080027"/>
            <a:ext cx="1571493" cy="2088000"/>
          </a:xfrm>
          <a:prstGeom prst="rect">
            <a:avLst/>
          </a:prstGeom>
          <a:noFill/>
          <a:ln w="9525">
            <a:solidFill>
              <a:schemeClr val="tx1">
                <a:lumMod val="50000"/>
                <a:lumOff val="50000"/>
              </a:schemeClr>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9688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goal of Medicines Optimisation</a:t>
            </a:r>
            <a:endParaRPr lang="en-GB" dirty="0"/>
          </a:p>
        </p:txBody>
      </p:sp>
      <p:sp>
        <p:nvSpPr>
          <p:cNvPr id="3" name="Content Placeholder 2"/>
          <p:cNvSpPr>
            <a:spLocks noGrp="1"/>
          </p:cNvSpPr>
          <p:nvPr>
            <p:ph idx="1"/>
          </p:nvPr>
        </p:nvSpPr>
        <p:spPr>
          <a:xfrm>
            <a:off x="467544" y="1628800"/>
            <a:ext cx="8229600" cy="4525963"/>
          </a:xfrm>
        </p:spPr>
        <p:txBody>
          <a:bodyPr>
            <a:normAutofit lnSpcReduction="10000"/>
          </a:bodyPr>
          <a:lstStyle/>
          <a:p>
            <a:pPr marL="0" indent="0">
              <a:buNone/>
            </a:pPr>
            <a:r>
              <a:rPr lang="en-GB" dirty="0">
                <a:solidFill>
                  <a:srgbClr val="562877"/>
                </a:solidFill>
              </a:rPr>
              <a:t>Medicines optimisation looks beyond the cost of medicines to the value they deliver and </a:t>
            </a:r>
            <a:r>
              <a:rPr lang="en-GB" dirty="0" smtClean="0">
                <a:solidFill>
                  <a:srgbClr val="562877"/>
                </a:solidFill>
              </a:rPr>
              <a:t>recognises </a:t>
            </a:r>
            <a:r>
              <a:rPr lang="en-GB" dirty="0">
                <a:solidFill>
                  <a:srgbClr val="562877"/>
                </a:solidFill>
              </a:rPr>
              <a:t>medicines as an investment in </a:t>
            </a:r>
            <a:r>
              <a:rPr lang="en-GB" dirty="0" smtClean="0">
                <a:solidFill>
                  <a:srgbClr val="562877"/>
                </a:solidFill>
              </a:rPr>
              <a:t>patient outcomes</a:t>
            </a:r>
            <a:r>
              <a:rPr lang="en-GB" dirty="0">
                <a:solidFill>
                  <a:srgbClr val="562877"/>
                </a:solidFill>
              </a:rPr>
              <a:t>. </a:t>
            </a:r>
          </a:p>
          <a:p>
            <a:endParaRPr lang="en-GB" sz="1400" dirty="0">
              <a:solidFill>
                <a:srgbClr val="562877"/>
              </a:solidFill>
            </a:endParaRPr>
          </a:p>
          <a:p>
            <a:pPr marL="0" indent="0">
              <a:buNone/>
            </a:pPr>
            <a:r>
              <a:rPr lang="en-GB" dirty="0">
                <a:solidFill>
                  <a:srgbClr val="562877"/>
                </a:solidFill>
              </a:rPr>
              <a:t>The goal of MO is to help patients to:</a:t>
            </a:r>
          </a:p>
          <a:p>
            <a:r>
              <a:rPr lang="en-GB" dirty="0">
                <a:solidFill>
                  <a:srgbClr val="562877"/>
                </a:solidFill>
              </a:rPr>
              <a:t>Improve their </a:t>
            </a:r>
            <a:r>
              <a:rPr lang="en-GB" dirty="0" smtClean="0">
                <a:solidFill>
                  <a:srgbClr val="562877"/>
                </a:solidFill>
              </a:rPr>
              <a:t>outcomes, including better monitoring and metrics</a:t>
            </a:r>
          </a:p>
          <a:p>
            <a:r>
              <a:rPr lang="en-GB" dirty="0" smtClean="0">
                <a:solidFill>
                  <a:srgbClr val="562877"/>
                </a:solidFill>
              </a:rPr>
              <a:t>Have access to an evidence-based choice of medicine </a:t>
            </a:r>
            <a:endParaRPr lang="en-GB" dirty="0">
              <a:solidFill>
                <a:srgbClr val="562877"/>
              </a:solidFill>
            </a:endParaRPr>
          </a:p>
          <a:p>
            <a:r>
              <a:rPr lang="en-GB" dirty="0" smtClean="0">
                <a:solidFill>
                  <a:srgbClr val="562877"/>
                </a:solidFill>
              </a:rPr>
              <a:t>Improve adherence and take </a:t>
            </a:r>
            <a:r>
              <a:rPr lang="en-GB" dirty="0">
                <a:solidFill>
                  <a:srgbClr val="562877"/>
                </a:solidFill>
              </a:rPr>
              <a:t>their medicines correctly</a:t>
            </a:r>
          </a:p>
          <a:p>
            <a:r>
              <a:rPr lang="en-GB" dirty="0">
                <a:solidFill>
                  <a:srgbClr val="562877"/>
                </a:solidFill>
              </a:rPr>
              <a:t>Avoid taking unnecessary medicines</a:t>
            </a:r>
          </a:p>
          <a:p>
            <a:r>
              <a:rPr lang="en-GB" dirty="0">
                <a:solidFill>
                  <a:srgbClr val="562877"/>
                </a:solidFill>
              </a:rPr>
              <a:t>Reduce wastage of medicines</a:t>
            </a:r>
          </a:p>
          <a:p>
            <a:r>
              <a:rPr lang="en-GB" dirty="0">
                <a:solidFill>
                  <a:srgbClr val="562877"/>
                </a:solidFill>
              </a:rPr>
              <a:t>And improve medicines </a:t>
            </a:r>
            <a:r>
              <a:rPr lang="en-GB" dirty="0" smtClean="0">
                <a:solidFill>
                  <a:srgbClr val="562877"/>
                </a:solidFill>
              </a:rPr>
              <a:t>safety</a:t>
            </a:r>
            <a:endParaRPr lang="en-GB" dirty="0">
              <a:solidFill>
                <a:srgbClr val="562877"/>
              </a:solidFill>
            </a:endParaRPr>
          </a:p>
        </p:txBody>
      </p:sp>
    </p:spTree>
    <p:extLst>
      <p:ext uri="{BB962C8B-B14F-4D97-AF65-F5344CB8AC3E}">
        <p14:creationId xmlns:p14="http://schemas.microsoft.com/office/powerpoint/2010/main" val="1846314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tkIjOa0Nk6O8jOQqQEg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S.u1sFPLEqqaxR4Hbp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m0..tJww0Cct9l3h7ip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22f_a.kCUG7nAk.2AhC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AvWgLfq5ESknSlHhi3o1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7bzPXJ4N02BZfTsCH3K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mxkJwoBZ062_CiDu8vd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33VaXukJUCsdHiA2euo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5IhOWyK60q0226WfXXR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CCG28vQ0k.4pVNoC9FY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4gOjm9eyU.a2K4vDbT0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DZ_NirRx0.mg4xqDaLZ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zhW0utnjkuYD_DTVdqR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GNkO32V90aq6f9HS4PSW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ioUEexrhEGGlkwamsD25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vWnmHPCAkefE1DMQgrQtQ"/>
</p:tagLst>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ccaf3ac-2de9-44d4-aa31-54302fceb5f7">K57F673QWXRZ-1374-112</_dlc_DocId>
    <_dlc_DocIdUrl xmlns="cccaf3ac-2de9-44d4-aa31-54302fceb5f7">
      <Url>https://nhsengland.sharepoint.com/TeamCentre/VisionandValues/_layouts/15/DocIdRedir.aspx?ID=K57F673QWXRZ-1374-112</Url>
      <Description>K57F673QWXRZ-1374-112</Description>
    </_dlc_DocIdUrl>
    <SharedWithUsers xmlns="11cf67b4-8be8-4203-926d-b1451d6a3644">
      <UserInfo>
        <DisplayName>Pravin Kamble</DisplayName>
        <AccountId>8249</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2" ma:contentTypeDescription="Create a new document." ma:contentTypeScope="" ma:versionID="8cd6abf06a585dbec0a9774a2eedb002">
  <xsd:schema xmlns:xsd="http://www.w3.org/2001/XMLSchema" xmlns:xs="http://www.w3.org/2001/XMLSchema" xmlns:p="http://schemas.microsoft.com/office/2006/metadata/properties" xmlns:ns2="cccaf3ac-2de9-44d4-aa31-54302fceb5f7" xmlns:ns3="11cf67b4-8be8-4203-926d-b1451d6a3644" targetNamespace="http://schemas.microsoft.com/office/2006/metadata/properties" ma:root="true" ma:fieldsID="4bd47732f3729956df668e3793f57a8c" ns2:_="" ns3:_="">
    <xsd:import namespace="cccaf3ac-2de9-44d4-aa31-54302fceb5f7"/>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5E9F67-B802-418F-BA8F-5763E63E5796}">
  <ds:schemaRefs>
    <ds:schemaRef ds:uri="http://schemas.microsoft.com/sharepoint/v3/contenttype/forms"/>
  </ds:schemaRefs>
</ds:datastoreItem>
</file>

<file path=customXml/itemProps2.xml><?xml version="1.0" encoding="utf-8"?>
<ds:datastoreItem xmlns:ds="http://schemas.openxmlformats.org/officeDocument/2006/customXml" ds:itemID="{E9FAA99F-8469-45D7-8042-37B4FF6895AE}">
  <ds:schemaRefs>
    <ds:schemaRef ds:uri="http://schemas.microsoft.com/sharepoint/events"/>
  </ds:schemaRefs>
</ds:datastoreItem>
</file>

<file path=customXml/itemProps3.xml><?xml version="1.0" encoding="utf-8"?>
<ds:datastoreItem xmlns:ds="http://schemas.openxmlformats.org/officeDocument/2006/customXml" ds:itemID="{ABFBF1B0-2627-456C-99AA-4E4F680F9634}">
  <ds:schemaRefs>
    <ds:schemaRef ds:uri="http://purl.org/dc/elements/1.1/"/>
    <ds:schemaRef ds:uri="http://purl.org/dc/terms/"/>
    <ds:schemaRef ds:uri="http://schemas.microsoft.com/office/2006/documentManagement/types"/>
    <ds:schemaRef ds:uri="cccaf3ac-2de9-44d4-aa31-54302fceb5f7"/>
    <ds:schemaRef ds:uri="http://schemas.microsoft.com/office/2006/metadata/properties"/>
    <ds:schemaRef ds:uri="http://purl.org/dc/dcmitype/"/>
    <ds:schemaRef ds:uri="http://schemas.microsoft.com/office/infopath/2007/PartnerControls"/>
    <ds:schemaRef ds:uri="http://schemas.openxmlformats.org/package/2006/metadata/core-properties"/>
    <ds:schemaRef ds:uri="11cf67b4-8be8-4203-926d-b1451d6a3644"/>
    <ds:schemaRef ds:uri="http://www.w3.org/XML/1998/namespace"/>
  </ds:schemaRefs>
</ds:datastoreItem>
</file>

<file path=customXml/itemProps4.xml><?xml version="1.0" encoding="utf-8"?>
<ds:datastoreItem xmlns:ds="http://schemas.openxmlformats.org/officeDocument/2006/customXml" ds:itemID="{48D7206A-8E99-47E4-9A22-47582D2F2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caf3ac-2de9-44d4-aa31-54302fceb5f7"/>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963</TotalTime>
  <Words>996</Words>
  <Application>Microsoft Office PowerPoint</Application>
  <PresentationFormat>On-screen Show (4:3)</PresentationFormat>
  <Paragraphs>131</Paragraphs>
  <Slides>17</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think-cell Slide</vt:lpstr>
      <vt:lpstr>Chart</vt:lpstr>
      <vt:lpstr>The Challenges for Medicines Optimisation </vt:lpstr>
      <vt:lpstr>Medicines have a vital role to play</vt:lpstr>
      <vt:lpstr>But… </vt:lpstr>
      <vt:lpstr>In addition…</vt:lpstr>
      <vt:lpstr>Current challenges facing the NHS</vt:lpstr>
      <vt:lpstr>Tackling these challenges</vt:lpstr>
      <vt:lpstr>NHSE and ABPI  Medicines Optimisation Programme</vt:lpstr>
      <vt:lpstr>PowerPoint Presentation</vt:lpstr>
      <vt:lpstr>The goal of Medicines Optimisation</vt:lpstr>
      <vt:lpstr>NICE guideline (4th March 2015) –  Medicines optimisation</vt:lpstr>
      <vt:lpstr>NICE guideline (4th March 2015) –  Medicines optimisation</vt:lpstr>
      <vt:lpstr>Key principles</vt:lpstr>
      <vt:lpstr>Outline work programme</vt:lpstr>
      <vt:lpstr>The role of industry and opportunity of PPRS</vt:lpstr>
      <vt:lpstr>Assumed and allowed growth rate of  branded drugs bill</vt:lpstr>
      <vt:lpstr>PowerPoint Presentation</vt:lpstr>
      <vt:lpstr>Maximising the benefits of PPRS through medicines optimisation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lastModifiedBy>Sandra Ryan</cp:lastModifiedBy>
  <cp:revision>114</cp:revision>
  <cp:lastPrinted>2014-05-27T15:15:21Z</cp:lastPrinted>
  <dcterms:created xsi:type="dcterms:W3CDTF">2014-04-08T10:27:44Z</dcterms:created>
  <dcterms:modified xsi:type="dcterms:W3CDTF">2015-02-27T16:52:14Z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085983e8-5c35-4cba-b1fc-86e1810d998e</vt:lpwstr>
  </property>
</Properties>
</file>