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0" r:id="rId3"/>
    <p:sldId id="294" r:id="rId4"/>
    <p:sldId id="291" r:id="rId5"/>
    <p:sldId id="287" r:id="rId6"/>
    <p:sldId id="283" r:id="rId7"/>
    <p:sldId id="285" r:id="rId8"/>
    <p:sldId id="286" r:id="rId9"/>
    <p:sldId id="297" r:id="rId10"/>
    <p:sldId id="293" r:id="rId11"/>
    <p:sldId id="292" r:id="rId12"/>
    <p:sldId id="295" r:id="rId13"/>
    <p:sldId id="296" r:id="rId14"/>
    <p:sldId id="29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E66267-EF7B-40CA-8E88-04EEB8609EDA}" v="48" dt="2019-04-01T21:59:48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9" autoAdjust="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ael Thornton" userId="2ffa35fe369baca2" providerId="LiveId" clId="{3BE66267-EF7B-40CA-8E88-04EEB8609EDA}"/>
    <pc:docChg chg="custSel modSld">
      <pc:chgData name="Rachael Thornton" userId="2ffa35fe369baca2" providerId="LiveId" clId="{3BE66267-EF7B-40CA-8E88-04EEB8609EDA}" dt="2019-04-01T21:59:54.188" v="394" actId="14100"/>
      <pc:docMkLst>
        <pc:docMk/>
      </pc:docMkLst>
      <pc:sldChg chg="modSp">
        <pc:chgData name="Rachael Thornton" userId="2ffa35fe369baca2" providerId="LiveId" clId="{3BE66267-EF7B-40CA-8E88-04EEB8609EDA}" dt="2019-04-01T21:42:04.053" v="41" actId="14100"/>
        <pc:sldMkLst>
          <pc:docMk/>
          <pc:sldMk cId="3664165904" sldId="283"/>
        </pc:sldMkLst>
        <pc:picChg chg="mod">
          <ac:chgData name="Rachael Thornton" userId="2ffa35fe369baca2" providerId="LiveId" clId="{3BE66267-EF7B-40CA-8E88-04EEB8609EDA}" dt="2019-04-01T21:42:04.053" v="41" actId="14100"/>
          <ac:picMkLst>
            <pc:docMk/>
            <pc:sldMk cId="3664165904" sldId="283"/>
            <ac:picMk id="5" creationId="{00000000-0000-0000-0000-000000000000}"/>
          </ac:picMkLst>
        </pc:picChg>
      </pc:sldChg>
      <pc:sldChg chg="modSp">
        <pc:chgData name="Rachael Thornton" userId="2ffa35fe369baca2" providerId="LiveId" clId="{3BE66267-EF7B-40CA-8E88-04EEB8609EDA}" dt="2019-04-01T21:41:44.641" v="39" actId="14100"/>
        <pc:sldMkLst>
          <pc:docMk/>
          <pc:sldMk cId="2059557871" sldId="287"/>
        </pc:sldMkLst>
        <pc:picChg chg="mod">
          <ac:chgData name="Rachael Thornton" userId="2ffa35fe369baca2" providerId="LiveId" clId="{3BE66267-EF7B-40CA-8E88-04EEB8609EDA}" dt="2019-04-01T21:41:44.641" v="39" actId="14100"/>
          <ac:picMkLst>
            <pc:docMk/>
            <pc:sldMk cId="2059557871" sldId="287"/>
            <ac:picMk id="4" creationId="{00000000-0000-0000-0000-000000000000}"/>
          </ac:picMkLst>
        </pc:picChg>
      </pc:sldChg>
      <pc:sldChg chg="addSp delSp modSp">
        <pc:chgData name="Rachael Thornton" userId="2ffa35fe369baca2" providerId="LiveId" clId="{3BE66267-EF7B-40CA-8E88-04EEB8609EDA}" dt="2019-04-01T21:40:37.194" v="38"/>
        <pc:sldMkLst>
          <pc:docMk/>
          <pc:sldMk cId="2710157715" sldId="291"/>
        </pc:sldMkLst>
        <pc:spChg chg="add del">
          <ac:chgData name="Rachael Thornton" userId="2ffa35fe369baca2" providerId="LiveId" clId="{3BE66267-EF7B-40CA-8E88-04EEB8609EDA}" dt="2019-04-01T21:39:04.158" v="35" actId="1032"/>
          <ac:spMkLst>
            <pc:docMk/>
            <pc:sldMk cId="2710157715" sldId="291"/>
            <ac:spMk id="10" creationId="{00000000-0000-0000-0000-000000000000}"/>
          </ac:spMkLst>
        </pc:spChg>
        <pc:graphicFrameChg chg="add del mod">
          <ac:chgData name="Rachael Thornton" userId="2ffa35fe369baca2" providerId="LiveId" clId="{3BE66267-EF7B-40CA-8E88-04EEB8609EDA}" dt="2019-04-01T21:39:04.158" v="35" actId="1032"/>
          <ac:graphicFrameMkLst>
            <pc:docMk/>
            <pc:sldMk cId="2710157715" sldId="291"/>
            <ac:graphicFrameMk id="2" creationId="{7CD627FC-D077-4B46-9608-A340F4E40B96}"/>
          </ac:graphicFrameMkLst>
        </pc:graphicFrameChg>
        <pc:picChg chg="add del">
          <ac:chgData name="Rachael Thornton" userId="2ffa35fe369baca2" providerId="LiveId" clId="{3BE66267-EF7B-40CA-8E88-04EEB8609EDA}" dt="2019-04-01T21:40:37.194" v="38"/>
          <ac:picMkLst>
            <pc:docMk/>
            <pc:sldMk cId="2710157715" sldId="291"/>
            <ac:picMk id="5" creationId="{00000000-0000-0000-0000-000000000000}"/>
          </ac:picMkLst>
        </pc:picChg>
      </pc:sldChg>
      <pc:sldChg chg="addSp delSp modSp">
        <pc:chgData name="Rachael Thornton" userId="2ffa35fe369baca2" providerId="LiveId" clId="{3BE66267-EF7B-40CA-8E88-04EEB8609EDA}" dt="2019-04-01T21:59:54.188" v="394" actId="14100"/>
        <pc:sldMkLst>
          <pc:docMk/>
          <pc:sldMk cId="653840662" sldId="292"/>
        </pc:sldMkLst>
        <pc:spChg chg="mod">
          <ac:chgData name="Rachael Thornton" userId="2ffa35fe369baca2" providerId="LiveId" clId="{3BE66267-EF7B-40CA-8E88-04EEB8609EDA}" dt="2019-04-01T21:59:02.907" v="390" actId="14100"/>
          <ac:spMkLst>
            <pc:docMk/>
            <pc:sldMk cId="653840662" sldId="292"/>
            <ac:spMk id="11" creationId="{00000000-0000-0000-0000-000000000000}"/>
          </ac:spMkLst>
        </pc:spChg>
        <pc:picChg chg="del">
          <ac:chgData name="Rachael Thornton" userId="2ffa35fe369baca2" providerId="LiveId" clId="{3BE66267-EF7B-40CA-8E88-04EEB8609EDA}" dt="2019-04-01T21:58:37.176" v="386" actId="478"/>
          <ac:picMkLst>
            <pc:docMk/>
            <pc:sldMk cId="653840662" sldId="292"/>
            <ac:picMk id="4" creationId="{00000000-0000-0000-0000-000000000000}"/>
          </ac:picMkLst>
        </pc:picChg>
        <pc:picChg chg="mod">
          <ac:chgData name="Rachael Thornton" userId="2ffa35fe369baca2" providerId="LiveId" clId="{3BE66267-EF7B-40CA-8E88-04EEB8609EDA}" dt="2019-04-01T21:59:34.655" v="391" actId="14100"/>
          <ac:picMkLst>
            <pc:docMk/>
            <pc:sldMk cId="653840662" sldId="292"/>
            <ac:picMk id="6" creationId="{00000000-0000-0000-0000-000000000000}"/>
          </ac:picMkLst>
        </pc:picChg>
        <pc:picChg chg="add mod">
          <ac:chgData name="Rachael Thornton" userId="2ffa35fe369baca2" providerId="LiveId" clId="{3BE66267-EF7B-40CA-8E88-04EEB8609EDA}" dt="2019-04-01T21:59:54.188" v="394" actId="14100"/>
          <ac:picMkLst>
            <pc:docMk/>
            <pc:sldMk cId="653840662" sldId="292"/>
            <ac:picMk id="9" creationId="{8BAFDF20-66C6-4E7B-9C7F-394D6FD4DE8B}"/>
          </ac:picMkLst>
        </pc:picChg>
      </pc:sldChg>
      <pc:sldChg chg="modSp">
        <pc:chgData name="Rachael Thornton" userId="2ffa35fe369baca2" providerId="LiveId" clId="{3BE66267-EF7B-40CA-8E88-04EEB8609EDA}" dt="2019-04-01T21:43:39.939" v="88" actId="20577"/>
        <pc:sldMkLst>
          <pc:docMk/>
          <pc:sldMk cId="3399189976" sldId="293"/>
        </pc:sldMkLst>
        <pc:spChg chg="mod">
          <ac:chgData name="Rachael Thornton" userId="2ffa35fe369baca2" providerId="LiveId" clId="{3BE66267-EF7B-40CA-8E88-04EEB8609EDA}" dt="2019-04-01T21:43:39.939" v="88" actId="20577"/>
          <ac:spMkLst>
            <pc:docMk/>
            <pc:sldMk cId="3399189976" sldId="293"/>
            <ac:spMk id="7" creationId="{00000000-0000-0000-0000-000000000000}"/>
          </ac:spMkLst>
        </pc:spChg>
      </pc:sldChg>
      <pc:sldChg chg="modSp">
        <pc:chgData name="Rachael Thornton" userId="2ffa35fe369baca2" providerId="LiveId" clId="{3BE66267-EF7B-40CA-8E88-04EEB8609EDA}" dt="2019-04-01T21:48:40.057" v="200" actId="6549"/>
        <pc:sldMkLst>
          <pc:docMk/>
          <pc:sldMk cId="1361129220" sldId="295"/>
        </pc:sldMkLst>
        <pc:spChg chg="mod">
          <ac:chgData name="Rachael Thornton" userId="2ffa35fe369baca2" providerId="LiveId" clId="{3BE66267-EF7B-40CA-8E88-04EEB8609EDA}" dt="2019-04-01T21:48:40.057" v="200" actId="6549"/>
          <ac:spMkLst>
            <pc:docMk/>
            <pc:sldMk cId="1361129220" sldId="295"/>
            <ac:spMk id="8" creationId="{00000000-0000-0000-0000-000000000000}"/>
          </ac:spMkLst>
        </pc:spChg>
        <pc:spChg chg="mod">
          <ac:chgData name="Rachael Thornton" userId="2ffa35fe369baca2" providerId="LiveId" clId="{3BE66267-EF7B-40CA-8E88-04EEB8609EDA}" dt="2019-04-01T21:45:10.830" v="131" actId="14100"/>
          <ac:spMkLst>
            <pc:docMk/>
            <pc:sldMk cId="1361129220" sldId="295"/>
            <ac:spMk id="11" creationId="{00000000-0000-0000-0000-000000000000}"/>
          </ac:spMkLst>
        </pc:spChg>
      </pc:sldChg>
      <pc:sldChg chg="modSp">
        <pc:chgData name="Rachael Thornton" userId="2ffa35fe369baca2" providerId="LiveId" clId="{3BE66267-EF7B-40CA-8E88-04EEB8609EDA}" dt="2019-04-01T21:56:50.022" v="373" actId="20577"/>
        <pc:sldMkLst>
          <pc:docMk/>
          <pc:sldMk cId="3983939526" sldId="296"/>
        </pc:sldMkLst>
        <pc:spChg chg="mod">
          <ac:chgData name="Rachael Thornton" userId="2ffa35fe369baca2" providerId="LiveId" clId="{3BE66267-EF7B-40CA-8E88-04EEB8609EDA}" dt="2019-04-01T21:56:50.022" v="373" actId="20577"/>
          <ac:spMkLst>
            <pc:docMk/>
            <pc:sldMk cId="3983939526" sldId="296"/>
            <ac:spMk id="7" creationId="{00000000-0000-0000-0000-000000000000}"/>
          </ac:spMkLst>
        </pc:spChg>
      </pc:sldChg>
      <pc:sldChg chg="modSp">
        <pc:chgData name="Rachael Thornton" userId="2ffa35fe369baca2" providerId="LiveId" clId="{3BE66267-EF7B-40CA-8E88-04EEB8609EDA}" dt="2019-04-01T21:52:34.656" v="275" actId="403"/>
        <pc:sldMkLst>
          <pc:docMk/>
          <pc:sldMk cId="2010372914" sldId="297"/>
        </pc:sldMkLst>
        <pc:spChg chg="mod">
          <ac:chgData name="Rachael Thornton" userId="2ffa35fe369baca2" providerId="LiveId" clId="{3BE66267-EF7B-40CA-8E88-04EEB8609EDA}" dt="2019-04-01T21:52:15.134" v="274" actId="403"/>
          <ac:spMkLst>
            <pc:docMk/>
            <pc:sldMk cId="2010372914" sldId="297"/>
            <ac:spMk id="8" creationId="{00000000-0000-0000-0000-000000000000}"/>
          </ac:spMkLst>
        </pc:spChg>
        <pc:spChg chg="mod">
          <ac:chgData name="Rachael Thornton" userId="2ffa35fe369baca2" providerId="LiveId" clId="{3BE66267-EF7B-40CA-8E88-04EEB8609EDA}" dt="2019-04-01T21:52:34.656" v="275" actId="403"/>
          <ac:spMkLst>
            <pc:docMk/>
            <pc:sldMk cId="2010372914" sldId="297"/>
            <ac:spMk id="11" creationId="{00000000-0000-0000-0000-000000000000}"/>
          </ac:spMkLst>
        </pc:spChg>
        <pc:picChg chg="mod">
          <ac:chgData name="Rachael Thornton" userId="2ffa35fe369baca2" providerId="LiveId" clId="{3BE66267-EF7B-40CA-8E88-04EEB8609EDA}" dt="2019-04-01T21:42:55.546" v="44" actId="14100"/>
          <ac:picMkLst>
            <pc:docMk/>
            <pc:sldMk cId="2010372914" sldId="297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2BB17-02DC-44D7-B14C-36199F13628A}" type="datetimeFigureOut">
              <a:rPr lang="en-GB" smtClean="0"/>
              <a:pPr/>
              <a:t>02/04/2019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89CDF-2AD7-4F55-BDB2-FB9BA47FA8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02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Older Persons Specialist Pharmacist</a:t>
            </a:r>
          </a:p>
          <a:p>
            <a:r>
              <a:rPr lang="en-GB" dirty="0"/>
              <a:t>Older Persons Pharmacist</a:t>
            </a:r>
          </a:p>
          <a:p>
            <a:r>
              <a:rPr lang="en-GB" dirty="0"/>
              <a:t>Falls Pharmacy Technician</a:t>
            </a:r>
          </a:p>
          <a:p>
            <a:r>
              <a:rPr lang="en-GB" dirty="0"/>
              <a:t>Medicines Optimisation In Care Homes (MOCH) Pharmacist</a:t>
            </a:r>
          </a:p>
          <a:p>
            <a:r>
              <a:rPr lang="en-GB" dirty="0"/>
              <a:t>Medicines Optimisation in Care Homes (MOCH) Pharmacy Technician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89CDF-2AD7-4F55-BDB2-FB9BA47FA8A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05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Population</a:t>
            </a:r>
            <a:r>
              <a:rPr lang="en-GB" baseline="0" dirty="0"/>
              <a:t> of over 65 year old = 64,000 which is increasing every year (expected 79,000 by 2031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89CDF-2AD7-4F55-BDB2-FB9BA47FA8A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77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dirty="0"/>
              <a:t>484 medication reviews</a:t>
            </a:r>
          </a:p>
          <a:p>
            <a:pPr lvl="0"/>
            <a:r>
              <a:rPr lang="en-GB" sz="1200" dirty="0"/>
              <a:t>326 medication reviews completed by the OPSP team </a:t>
            </a:r>
          </a:p>
          <a:p>
            <a:pPr lvl="0"/>
            <a:r>
              <a:rPr lang="en-GB" sz="1200" dirty="0"/>
              <a:t>92 completed by the Practice Based Pharmacist team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89CDF-2AD7-4F55-BDB2-FB9BA47FA8A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234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Priory Pharmacy</a:t>
            </a:r>
            <a:r>
              <a:rPr lang="en-GB" baseline="0" dirty="0"/>
              <a:t> is a not for profit Community Pharmacy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Pharmacy technician led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89CDF-2AD7-4F55-BDB2-FB9BA47FA8A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76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Community Pharmacist led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89CDF-2AD7-4F55-BDB2-FB9BA47FA8A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331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Assess capacity:</a:t>
            </a:r>
            <a:r>
              <a:rPr lang="en-GB" baseline="0" dirty="0"/>
              <a:t> </a:t>
            </a:r>
          </a:p>
          <a:p>
            <a:r>
              <a:rPr lang="en-GB" baseline="0" dirty="0"/>
              <a:t>Two stage test: retain the information and repeat it back to you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89CDF-2AD7-4F55-BDB2-FB9BA47FA8A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0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CE1-169A-4F3A-97BF-37705CEE9057}" type="datetimeFigureOut">
              <a:rPr lang="en-GB" smtClean="0"/>
              <a:pPr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B9F-31E8-4414-B566-9E751B7318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63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CE1-169A-4F3A-97BF-37705CEE9057}" type="datetimeFigureOut">
              <a:rPr lang="en-GB" smtClean="0"/>
              <a:pPr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B9F-31E8-4414-B566-9E751B7318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5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CE1-169A-4F3A-97BF-37705CEE9057}" type="datetimeFigureOut">
              <a:rPr lang="en-GB" smtClean="0"/>
              <a:pPr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B9F-31E8-4414-B566-9E751B7318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53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CE1-169A-4F3A-97BF-37705CEE9057}" type="datetimeFigureOut">
              <a:rPr lang="en-GB" smtClean="0"/>
              <a:pPr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B9F-31E8-4414-B566-9E751B7318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55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CE1-169A-4F3A-97BF-37705CEE9057}" type="datetimeFigureOut">
              <a:rPr lang="en-GB" smtClean="0"/>
              <a:pPr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B9F-31E8-4414-B566-9E751B7318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4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CE1-169A-4F3A-97BF-37705CEE9057}" type="datetimeFigureOut">
              <a:rPr lang="en-GB" smtClean="0"/>
              <a:pPr/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B9F-31E8-4414-B566-9E751B7318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23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CE1-169A-4F3A-97BF-37705CEE9057}" type="datetimeFigureOut">
              <a:rPr lang="en-GB" smtClean="0"/>
              <a:pPr/>
              <a:t>02/04/2019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B9F-31E8-4414-B566-9E751B7318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0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CE1-169A-4F3A-97BF-37705CEE9057}" type="datetimeFigureOut">
              <a:rPr lang="en-GB" smtClean="0"/>
              <a:pPr/>
              <a:t>02/04/2019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B9F-31E8-4414-B566-9E751B7318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17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CE1-169A-4F3A-97BF-37705CEE9057}" type="datetimeFigureOut">
              <a:rPr lang="en-GB" smtClean="0"/>
              <a:pPr/>
              <a:t>02/04/2019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B9F-31E8-4414-B566-9E751B7318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93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CE1-169A-4F3A-97BF-37705CEE9057}" type="datetimeFigureOut">
              <a:rPr lang="en-GB" smtClean="0"/>
              <a:pPr/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B9F-31E8-4414-B566-9E751B7318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7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CE1-169A-4F3A-97BF-37705CEE9057}" type="datetimeFigureOut">
              <a:rPr lang="en-GB" smtClean="0"/>
              <a:pPr/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B9F-31E8-4414-B566-9E751B7318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45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D2CE1-169A-4F3A-97BF-37705CEE9057}" type="datetimeFigureOut">
              <a:rPr lang="en-GB" smtClean="0"/>
              <a:pPr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8B9F-31E8-4414-B566-9E751B7318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20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ce.org.uk/guidance/ta464/documents/osteoporosis-prevention-bisphosphonates-inc-part-rev-ta160-ta161-id782-assessment-report2" TargetMode="External"/><Relationship Id="rId5" Type="http://schemas.openxmlformats.org/officeDocument/2006/relationships/hyperlink" Target="http://www.thennt.com/nnt/bisphosphonates-for-fracture-prevention-in-post-menopausal-women-with-prior-fractures-or-very-low-bone-density/" TargetMode="Externa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16835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Role of The Older Persons’ Specialist Pharmacist</a:t>
            </a:r>
            <a:br>
              <a:rPr lang="en-GB" dirty="0">
                <a:solidFill>
                  <a:srgbClr val="00B0F0"/>
                </a:solidFill>
              </a:rPr>
            </a:b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sz="3100" dirty="0">
                <a:solidFill>
                  <a:srgbClr val="00B0F0"/>
                </a:solidFill>
              </a:rPr>
              <a:t>(and integration of the Medicines Optimisation in Care Homes Resource)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401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Rachael Thornton </a:t>
            </a:r>
          </a:p>
          <a:p>
            <a:r>
              <a:rPr lang="en-GB" dirty="0">
                <a:solidFill>
                  <a:schemeClr val="tx1"/>
                </a:solidFill>
              </a:rPr>
              <a:t>Older Persons Specialist Pharmacist </a:t>
            </a:r>
          </a:p>
          <a:p>
            <a:r>
              <a:rPr lang="en-GB" dirty="0">
                <a:solidFill>
                  <a:schemeClr val="tx1"/>
                </a:solidFill>
              </a:rPr>
              <a:t>Pharmaceutical Public Health Team</a:t>
            </a:r>
          </a:p>
          <a:p>
            <a:r>
              <a:rPr lang="en-GB" dirty="0">
                <a:solidFill>
                  <a:schemeClr val="tx1"/>
                </a:solidFill>
              </a:rPr>
              <a:t>Dudley CCG</a:t>
            </a:r>
          </a:p>
        </p:txBody>
      </p:sp>
      <p:pic>
        <p:nvPicPr>
          <p:cNvPr id="4" name="Picture 3" descr="CCG Stripes A4 5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 flipV="1">
            <a:off x="-3178982" y="3178982"/>
            <a:ext cx="6858000" cy="500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86" y="-1"/>
            <a:ext cx="3657600" cy="1343025"/>
          </a:xfrm>
          <a:prstGeom prst="rect">
            <a:avLst/>
          </a:prstGeom>
        </p:spPr>
      </p:pic>
      <p:pic>
        <p:nvPicPr>
          <p:cNvPr id="6" name="Picture 5" descr="Dudley CCG Strapli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3640" y="6336792"/>
            <a:ext cx="2880360" cy="52120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April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7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/>
              <a:t>What did I do: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1"/>
            <a:ext cx="2880360" cy="980727"/>
          </a:xfrm>
          <a:prstGeom prst="rect">
            <a:avLst/>
          </a:prstGeom>
        </p:spPr>
      </p:pic>
      <p:pic>
        <p:nvPicPr>
          <p:cNvPr id="6" name="Picture 5" descr="CCG Stripes A4 5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72"/>
            <a:ext cx="9144000" cy="28572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55366"/>
            <a:ext cx="8229600" cy="519797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Ask patient what was important to her to discuss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GB" dirty="0">
                <a:solidFill>
                  <a:prstClr val="black"/>
                </a:solidFill>
              </a:rPr>
              <a:t>Itchy skin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GB" dirty="0">
                <a:solidFill>
                  <a:prstClr val="black"/>
                </a:solidFill>
              </a:rPr>
              <a:t>Excessive diuresis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Solve this first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is she taking that could put her at risk of an adverse drug reaction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Consider inappropriate polypharmacy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Agree plan with the patient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One step at a time</a:t>
            </a:r>
          </a:p>
        </p:txBody>
      </p:sp>
    </p:spTree>
    <p:extLst>
      <p:ext uri="{BB962C8B-B14F-4D97-AF65-F5344CB8AC3E}">
        <p14:creationId xmlns:p14="http://schemas.microsoft.com/office/powerpoint/2010/main" val="33991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2" y="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/>
              <a:t>Case Study 1 – </a:t>
            </a:r>
            <a:r>
              <a:rPr lang="en-GB" sz="2800" dirty="0"/>
              <a:t>changes made: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5613" y="1004178"/>
            <a:ext cx="45719" cy="138823"/>
          </a:xfrm>
        </p:spPr>
        <p:txBody>
          <a:bodyPr>
            <a:normAutofit fontScale="25000" lnSpcReduction="20000"/>
          </a:bodyPr>
          <a:lstStyle/>
          <a:p>
            <a:endParaRPr lang="en-GB" sz="1800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83705" y="1457905"/>
            <a:ext cx="171908" cy="45719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 flipV="1">
            <a:off x="5868144" y="571501"/>
            <a:ext cx="548839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GB" sz="1800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01332" y="662938"/>
            <a:ext cx="8183881" cy="6195061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en-GB" sz="2900" b="1" dirty="0">
              <a:solidFill>
                <a:srgbClr val="FF0000"/>
              </a:solidFill>
            </a:endParaRPr>
          </a:p>
          <a:p>
            <a:r>
              <a:rPr lang="en-GB" sz="7200" b="1" dirty="0">
                <a:solidFill>
                  <a:srgbClr val="FF0000"/>
                </a:solidFill>
              </a:rPr>
              <a:t>Loratadine 10mg 1od - stopped</a:t>
            </a:r>
          </a:p>
          <a:p>
            <a:r>
              <a:rPr lang="en-GB" sz="7200" b="1" dirty="0">
                <a:solidFill>
                  <a:srgbClr val="FF0000"/>
                </a:solidFill>
              </a:rPr>
              <a:t>Bumetanide 1mg 1od as additional dose - stopped</a:t>
            </a:r>
          </a:p>
          <a:p>
            <a:r>
              <a:rPr lang="en-GB" sz="7200" b="1" dirty="0"/>
              <a:t>Paracetamol – 1qds prn</a:t>
            </a:r>
          </a:p>
          <a:p>
            <a:r>
              <a:rPr lang="en-GB" sz="7200" b="1" dirty="0"/>
              <a:t>Betamethasone cream -</a:t>
            </a:r>
            <a:r>
              <a:rPr lang="en-GB" sz="7200" b="1" dirty="0" err="1"/>
              <a:t>bd</a:t>
            </a:r>
            <a:r>
              <a:rPr lang="en-GB" sz="7200" b="1" dirty="0"/>
              <a:t> to lower legs</a:t>
            </a:r>
          </a:p>
          <a:p>
            <a:r>
              <a:rPr lang="en-GB" sz="7200" b="1" dirty="0">
                <a:solidFill>
                  <a:srgbClr val="FF0000"/>
                </a:solidFill>
              </a:rPr>
              <a:t>Adcal D3 caplets – 1od – stopped</a:t>
            </a:r>
          </a:p>
          <a:p>
            <a:r>
              <a:rPr lang="en-GB" sz="7200" b="1" dirty="0">
                <a:solidFill>
                  <a:srgbClr val="FF0000"/>
                </a:solidFill>
              </a:rPr>
              <a:t>Allopurinol 300mg tabs – 1od – dose reduced to 100mg </a:t>
            </a:r>
          </a:p>
          <a:p>
            <a:r>
              <a:rPr lang="en-GB" sz="7200" b="1" dirty="0"/>
              <a:t>Atorvastatin 20mg tabs – 1on</a:t>
            </a:r>
          </a:p>
          <a:p>
            <a:r>
              <a:rPr lang="en-GB" sz="7200" b="1" dirty="0" err="1"/>
              <a:t>Bisoprolol</a:t>
            </a:r>
            <a:r>
              <a:rPr lang="en-GB" sz="7200" b="1" dirty="0"/>
              <a:t> 1.25mg tabs – 1od</a:t>
            </a:r>
          </a:p>
          <a:p>
            <a:r>
              <a:rPr lang="en-GB" sz="7200" b="1" dirty="0">
                <a:solidFill>
                  <a:srgbClr val="FF0000"/>
                </a:solidFill>
              </a:rPr>
              <a:t>Bumetanide 2mg am and 2mg pm – dose reduced to 3mg daily</a:t>
            </a:r>
          </a:p>
          <a:p>
            <a:r>
              <a:rPr lang="en-GB" sz="7200" b="1" dirty="0">
                <a:solidFill>
                  <a:srgbClr val="FF0000"/>
                </a:solidFill>
              </a:rPr>
              <a:t>Cetraben cream apply PRN – changed to menthol 1% cream and 50/50 ointment</a:t>
            </a:r>
          </a:p>
          <a:p>
            <a:r>
              <a:rPr lang="en-GB" sz="7200" b="1" dirty="0">
                <a:solidFill>
                  <a:srgbClr val="FF0000"/>
                </a:solidFill>
              </a:rPr>
              <a:t>Fenofibrate 67mg tabs 2on - stopped</a:t>
            </a:r>
          </a:p>
          <a:p>
            <a:r>
              <a:rPr lang="en-GB" sz="7200" b="1" dirty="0"/>
              <a:t>GTN spray - prn</a:t>
            </a:r>
          </a:p>
          <a:p>
            <a:r>
              <a:rPr lang="en-GB" sz="7200" b="1" dirty="0"/>
              <a:t>Lansoprazole 15mg caps – 1on</a:t>
            </a:r>
          </a:p>
          <a:p>
            <a:r>
              <a:rPr lang="en-GB" sz="7200" b="1" dirty="0"/>
              <a:t>Levothyroxine 25mcg tabs – 1om</a:t>
            </a:r>
          </a:p>
          <a:p>
            <a:r>
              <a:rPr lang="en-GB" sz="7200" b="1" dirty="0"/>
              <a:t>Losartan 50mg tabs – 1om</a:t>
            </a:r>
          </a:p>
          <a:p>
            <a:r>
              <a:rPr lang="en-GB" sz="7200" b="1" dirty="0">
                <a:solidFill>
                  <a:srgbClr val="FF0000"/>
                </a:solidFill>
              </a:rPr>
              <a:t>Mebeverine 200mg caps 1bd – changed to PRN</a:t>
            </a:r>
          </a:p>
          <a:p>
            <a:r>
              <a:rPr lang="en-GB" sz="7200" b="1" dirty="0" err="1">
                <a:solidFill>
                  <a:srgbClr val="FF0000"/>
                </a:solidFill>
              </a:rPr>
              <a:t>Monomil</a:t>
            </a:r>
            <a:r>
              <a:rPr lang="en-GB" sz="7200" b="1" dirty="0">
                <a:solidFill>
                  <a:srgbClr val="FF0000"/>
                </a:solidFill>
              </a:rPr>
              <a:t> XL 60mg  tabs 1.5 tabs od – dose reduced to 1od</a:t>
            </a:r>
          </a:p>
          <a:p>
            <a:r>
              <a:rPr lang="en-GB" sz="7200" b="1" dirty="0" err="1">
                <a:solidFill>
                  <a:srgbClr val="FF0000"/>
                </a:solidFill>
              </a:rPr>
              <a:t>Omacor</a:t>
            </a:r>
            <a:r>
              <a:rPr lang="en-GB" sz="7200" b="1" dirty="0">
                <a:solidFill>
                  <a:srgbClr val="FF0000"/>
                </a:solidFill>
              </a:rPr>
              <a:t> caps 2bd - stopped</a:t>
            </a:r>
          </a:p>
          <a:p>
            <a:r>
              <a:rPr lang="en-GB" sz="7200" b="1" dirty="0">
                <a:solidFill>
                  <a:srgbClr val="FF0000"/>
                </a:solidFill>
              </a:rPr>
              <a:t>Sytron solution 10ml TDS - stopped</a:t>
            </a:r>
          </a:p>
          <a:p>
            <a:r>
              <a:rPr lang="en-GB" sz="7200" b="1" dirty="0">
                <a:solidFill>
                  <a:srgbClr val="FF0000"/>
                </a:solidFill>
              </a:rPr>
              <a:t>Warfarin tabs </a:t>
            </a:r>
            <a:r>
              <a:rPr lang="en-GB" sz="7200" b="1" dirty="0" err="1">
                <a:solidFill>
                  <a:srgbClr val="FF0000"/>
                </a:solidFill>
              </a:rPr>
              <a:t>mdu</a:t>
            </a:r>
            <a:r>
              <a:rPr lang="en-GB" sz="7200" b="1" dirty="0">
                <a:solidFill>
                  <a:srgbClr val="FF0000"/>
                </a:solidFill>
              </a:rPr>
              <a:t> – stopped (previously stopped by GP but chemist still issuing)</a:t>
            </a:r>
          </a:p>
          <a:p>
            <a:r>
              <a:rPr lang="en-GB" sz="7200" b="1" dirty="0" err="1"/>
              <a:t>Viscotears</a:t>
            </a:r>
            <a:r>
              <a:rPr lang="en-GB" sz="7200" b="1" dirty="0"/>
              <a:t> – </a:t>
            </a:r>
            <a:r>
              <a:rPr lang="en-GB" sz="7200" b="1" dirty="0" err="1"/>
              <a:t>tds</a:t>
            </a:r>
            <a:r>
              <a:rPr lang="en-GB" sz="7200" b="1" dirty="0"/>
              <a:t> to both eyes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CCG Stripes A4 5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0" y="6688790"/>
            <a:ext cx="9144000" cy="169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FDF20-66C6-4E7B-9C7F-394D6FD4DE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"/>
            <a:ext cx="1691680" cy="57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2" y="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/>
              <a:t>Case Study 2 </a:t>
            </a:r>
            <a:r>
              <a:rPr lang="en-GB" sz="2200" dirty="0" smtClean="0"/>
              <a:t>Fem</a:t>
            </a:r>
            <a:r>
              <a:rPr lang="en-GB" sz="2200" dirty="0" smtClean="0"/>
              <a:t>ale</a:t>
            </a:r>
            <a:r>
              <a:rPr lang="en-GB" sz="2200" dirty="0"/>
              <a:t>, age 88 years</a:t>
            </a:r>
            <a:br>
              <a:rPr lang="en-GB" sz="2200" dirty="0"/>
            </a:br>
            <a:r>
              <a:rPr lang="en-GB" sz="2200" dirty="0"/>
              <a:t>Living in a care home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5613" y="1004178"/>
            <a:ext cx="4040188" cy="453727"/>
          </a:xfrm>
        </p:spPr>
        <p:txBody>
          <a:bodyPr>
            <a:normAutofit/>
          </a:bodyPr>
          <a:lstStyle/>
          <a:p>
            <a:r>
              <a:rPr lang="en-GB" sz="1800" u="sng" dirty="0"/>
              <a:t>PMH: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5613" y="1457905"/>
            <a:ext cx="3096344" cy="5114367"/>
          </a:xfrm>
        </p:spPr>
        <p:txBody>
          <a:bodyPr>
            <a:normAutofit/>
          </a:bodyPr>
          <a:lstStyle/>
          <a:p>
            <a:r>
              <a:rPr lang="en-GB" dirty="0"/>
              <a:t>Falls</a:t>
            </a:r>
          </a:p>
          <a:p>
            <a:r>
              <a:rPr lang="en-GB" dirty="0"/>
              <a:t>Osteoarthritis</a:t>
            </a:r>
          </a:p>
          <a:p>
            <a:r>
              <a:rPr lang="en-GB" dirty="0"/>
              <a:t>Vascular dementia</a:t>
            </a:r>
          </a:p>
          <a:p>
            <a:r>
              <a:rPr lang="en-GB" dirty="0"/>
              <a:t>Aortic stenosis</a:t>
            </a:r>
          </a:p>
          <a:p>
            <a:r>
              <a:rPr lang="en-GB" dirty="0"/>
              <a:t>Angina</a:t>
            </a:r>
          </a:p>
          <a:p>
            <a:r>
              <a:rPr lang="en-GB" dirty="0"/>
              <a:t>Dyspepsia</a:t>
            </a:r>
          </a:p>
          <a:p>
            <a:r>
              <a:rPr lang="en-GB" dirty="0"/>
              <a:t>Hypertension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BP: </a:t>
            </a:r>
            <a:r>
              <a:rPr lang="en-GB" dirty="0" smtClean="0"/>
              <a:t>144/81mmHg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Pulse: 68 bpm</a:t>
            </a:r>
          </a:p>
          <a:p>
            <a:pPr marL="0" indent="0">
              <a:buNone/>
            </a:pPr>
            <a:r>
              <a:rPr lang="en-GB" dirty="0"/>
              <a:t>eGFR: </a:t>
            </a:r>
            <a:r>
              <a:rPr lang="en-GB" dirty="0" smtClean="0"/>
              <a:t>71ml/min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3599344" y="689274"/>
            <a:ext cx="4041775" cy="453727"/>
          </a:xfrm>
        </p:spPr>
        <p:txBody>
          <a:bodyPr>
            <a:normAutofit/>
          </a:bodyPr>
          <a:lstStyle/>
          <a:p>
            <a:pPr algn="ctr"/>
            <a:endParaRPr lang="en-GB" sz="1800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3491880" y="796658"/>
            <a:ext cx="5508064" cy="580069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u="sng" dirty="0"/>
              <a:t>Acute medication:</a:t>
            </a:r>
          </a:p>
          <a:p>
            <a:r>
              <a:rPr lang="en-GB" dirty="0"/>
              <a:t>Nil</a:t>
            </a:r>
          </a:p>
          <a:p>
            <a:pPr marL="0" indent="0">
              <a:buNone/>
            </a:pPr>
            <a:r>
              <a:rPr lang="en-GB" b="1" u="sng" dirty="0"/>
              <a:t>Repeat medication:</a:t>
            </a:r>
          </a:p>
          <a:p>
            <a:r>
              <a:rPr lang="en-GB" dirty="0" err="1"/>
              <a:t>Butrans</a:t>
            </a:r>
            <a:r>
              <a:rPr lang="en-GB" dirty="0"/>
              <a:t> 12mcg patch – change weekly</a:t>
            </a:r>
          </a:p>
          <a:p>
            <a:r>
              <a:rPr lang="en-GB" dirty="0" err="1"/>
              <a:t>Cosmocol</a:t>
            </a:r>
            <a:r>
              <a:rPr lang="en-GB" dirty="0"/>
              <a:t> sachets – 1od</a:t>
            </a:r>
          </a:p>
          <a:p>
            <a:r>
              <a:rPr lang="en-GB" dirty="0"/>
              <a:t>Lansoprazole 15mg caps – 1od</a:t>
            </a:r>
          </a:p>
          <a:p>
            <a:r>
              <a:rPr lang="en-GB" dirty="0"/>
              <a:t>Lactulose – 10ml bd PRN</a:t>
            </a:r>
          </a:p>
          <a:p>
            <a:r>
              <a:rPr lang="en-GB" dirty="0"/>
              <a:t>Lorazepam 1mg tabs – </a:t>
            </a:r>
            <a:r>
              <a:rPr lang="en-GB" dirty="0" smtClean="0"/>
              <a:t>0.5mg up to </a:t>
            </a:r>
            <a:r>
              <a:rPr lang="en-GB" dirty="0" err="1" smtClean="0"/>
              <a:t>bd</a:t>
            </a:r>
            <a:r>
              <a:rPr lang="en-GB" dirty="0" smtClean="0"/>
              <a:t> PRN</a:t>
            </a:r>
            <a:endParaRPr lang="en-GB" dirty="0"/>
          </a:p>
          <a:p>
            <a:r>
              <a:rPr lang="en-GB" dirty="0"/>
              <a:t>Oramorph 10mg/5ml – 1.25ml </a:t>
            </a:r>
            <a:r>
              <a:rPr lang="en-GB" dirty="0" smtClean="0"/>
              <a:t>to </a:t>
            </a:r>
            <a:r>
              <a:rPr lang="en-GB" dirty="0" smtClean="0"/>
              <a:t>5ml </a:t>
            </a:r>
            <a:r>
              <a:rPr lang="en-GB" dirty="0" err="1"/>
              <a:t>qds</a:t>
            </a:r>
            <a:r>
              <a:rPr lang="en-GB" dirty="0"/>
              <a:t> PRN</a:t>
            </a:r>
          </a:p>
          <a:p>
            <a:r>
              <a:rPr lang="en-GB" dirty="0" err="1"/>
              <a:t>Desunin</a:t>
            </a:r>
            <a:r>
              <a:rPr lang="en-GB" dirty="0"/>
              <a:t> 800iu tabs – 1od</a:t>
            </a:r>
          </a:p>
          <a:p>
            <a:r>
              <a:rPr lang="en-GB" dirty="0"/>
              <a:t>Amlodipine 5mg tabs – 1od</a:t>
            </a:r>
          </a:p>
          <a:p>
            <a:r>
              <a:rPr lang="en-GB" dirty="0"/>
              <a:t>Bisoprolol 2.5mg tabs – 1 od</a:t>
            </a:r>
          </a:p>
          <a:p>
            <a:r>
              <a:rPr lang="en-GB" dirty="0"/>
              <a:t>Clopidogrel 75mg tabs – 1od</a:t>
            </a:r>
          </a:p>
          <a:p>
            <a:r>
              <a:rPr lang="en-GB" dirty="0"/>
              <a:t>Paracetamol 500mg tabs – 1qds</a:t>
            </a:r>
          </a:p>
          <a:p>
            <a:r>
              <a:rPr lang="en-GB" dirty="0"/>
              <a:t>Sertraline 50mg tabs – 1od</a:t>
            </a:r>
          </a:p>
          <a:p>
            <a:endParaRPr lang="en-GB" sz="2900" dirty="0"/>
          </a:p>
          <a:p>
            <a:endParaRPr lang="en-GB" sz="29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"/>
            <a:ext cx="2123728" cy="723103"/>
          </a:xfrm>
          <a:prstGeom prst="rect">
            <a:avLst/>
          </a:prstGeom>
        </p:spPr>
      </p:pic>
      <p:pic>
        <p:nvPicPr>
          <p:cNvPr id="6" name="Picture 5" descr="CCG Stripes A4 5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734546"/>
            <a:ext cx="9144000" cy="12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/>
              <a:t>What did I do: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1"/>
            <a:ext cx="2880360" cy="980727"/>
          </a:xfrm>
          <a:prstGeom prst="rect">
            <a:avLst/>
          </a:prstGeom>
        </p:spPr>
      </p:pic>
      <p:pic>
        <p:nvPicPr>
          <p:cNvPr id="6" name="Picture 5" descr="CCG Stripes A4 5m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0" y="6572272"/>
            <a:ext cx="9144000" cy="28572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55366"/>
            <a:ext cx="8229600" cy="519797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GB" dirty="0"/>
              <a:t>Assess capacity </a:t>
            </a:r>
          </a:p>
          <a:p>
            <a:pPr marL="514350" indent="-514350">
              <a:buAutoNum type="arabicPeriod"/>
            </a:pPr>
            <a:r>
              <a:rPr lang="en-GB" dirty="0"/>
              <a:t>Speak to next of kin, check if there is any lasting power of attorney or advance care directive</a:t>
            </a:r>
          </a:p>
          <a:p>
            <a:pPr marL="514350" indent="-514350">
              <a:buAutoNum type="arabicPeriod"/>
            </a:pPr>
            <a:r>
              <a:rPr lang="en-GB" dirty="0"/>
              <a:t>Speak to carers</a:t>
            </a:r>
          </a:p>
          <a:p>
            <a:pPr marL="514350" indent="-514350">
              <a:buAutoNum type="arabicPeriod"/>
            </a:pPr>
            <a:r>
              <a:rPr lang="en-GB" dirty="0"/>
              <a:t>Review care plan, medicines administration chart, when required administration</a:t>
            </a:r>
          </a:p>
          <a:p>
            <a:pPr marL="514350" indent="-514350">
              <a:buAutoNum type="arabicPeriod"/>
            </a:pPr>
            <a:r>
              <a:rPr lang="en-GB" dirty="0"/>
              <a:t>Best interests</a:t>
            </a:r>
          </a:p>
          <a:p>
            <a:pPr marL="514350" indent="-514350">
              <a:buAutoNum type="arabicPeriod"/>
            </a:pPr>
            <a:r>
              <a:rPr lang="en-GB" dirty="0"/>
              <a:t>My focus: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GB" dirty="0"/>
              <a:t>Pain control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GB" dirty="0"/>
              <a:t>Behavioural and psychological symptoms of dementia</a:t>
            </a:r>
          </a:p>
          <a:p>
            <a:pPr marL="400050" lvl="1" indent="0">
              <a:buNone/>
            </a:pPr>
            <a:endParaRPr lang="en-GB" dirty="0"/>
          </a:p>
          <a:p>
            <a:pPr marL="971550" lvl="1" indent="-571500">
              <a:buFont typeface="+mj-lt"/>
              <a:buAutoNum type="romanU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9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2" y="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/>
              <a:t>Case Study 2</a:t>
            </a:r>
            <a:r>
              <a:rPr lang="en-GB" sz="2400" dirty="0"/>
              <a:t> – changes made: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5613" y="1004178"/>
            <a:ext cx="45719" cy="138823"/>
          </a:xfrm>
        </p:spPr>
        <p:txBody>
          <a:bodyPr>
            <a:normAutofit fontScale="25000" lnSpcReduction="20000"/>
          </a:bodyPr>
          <a:lstStyle/>
          <a:p>
            <a:endParaRPr lang="en-GB" sz="1800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5613" y="1457905"/>
            <a:ext cx="45719" cy="988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3599345" y="689274"/>
            <a:ext cx="108560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GB" sz="1800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64458" y="796659"/>
            <a:ext cx="7815084" cy="580069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Butrans</a:t>
            </a:r>
            <a:r>
              <a:rPr lang="en-GB" dirty="0">
                <a:solidFill>
                  <a:srgbClr val="FF0000"/>
                </a:solidFill>
              </a:rPr>
              <a:t> 12mcg patch weekly – changed to codeine 30mg reducing dose to use PRN</a:t>
            </a:r>
          </a:p>
          <a:p>
            <a:r>
              <a:rPr lang="en-GB" dirty="0" err="1"/>
              <a:t>Cosmocol</a:t>
            </a:r>
            <a:r>
              <a:rPr lang="en-GB" dirty="0"/>
              <a:t> sachets – 1od</a:t>
            </a:r>
          </a:p>
          <a:p>
            <a:r>
              <a:rPr lang="en-GB" dirty="0"/>
              <a:t>Lansoprazole 15mg caps – </a:t>
            </a:r>
            <a:r>
              <a:rPr lang="en-GB" dirty="0" smtClean="0"/>
              <a:t>1od</a:t>
            </a: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Lactulose 10ml BD PRN - stopped</a:t>
            </a:r>
          </a:p>
          <a:p>
            <a:r>
              <a:rPr lang="en-GB" dirty="0">
                <a:solidFill>
                  <a:srgbClr val="FF0000"/>
                </a:solidFill>
              </a:rPr>
              <a:t>Lorazepam 1mg tabs 0.5mg PRN </a:t>
            </a:r>
            <a:r>
              <a:rPr lang="en-GB" dirty="0" smtClean="0">
                <a:solidFill>
                  <a:srgbClr val="FF0000"/>
                </a:solidFill>
              </a:rPr>
              <a:t>up to </a:t>
            </a:r>
            <a:r>
              <a:rPr lang="en-GB" dirty="0" err="1" smtClean="0">
                <a:solidFill>
                  <a:srgbClr val="FF0000"/>
                </a:solidFill>
              </a:rPr>
              <a:t>bd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- stopped</a:t>
            </a:r>
          </a:p>
          <a:p>
            <a:r>
              <a:rPr lang="en-GB" dirty="0">
                <a:solidFill>
                  <a:srgbClr val="FF0000"/>
                </a:solidFill>
              </a:rPr>
              <a:t>Oramorph 10mg/5ml 1.25ml – 5ml </a:t>
            </a:r>
            <a:r>
              <a:rPr lang="en-GB" dirty="0" err="1" smtClean="0">
                <a:solidFill>
                  <a:srgbClr val="FF0000"/>
                </a:solidFill>
              </a:rPr>
              <a:t>qds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PRN - stopped</a:t>
            </a:r>
          </a:p>
          <a:p>
            <a:r>
              <a:rPr lang="en-GB" dirty="0" err="1"/>
              <a:t>Desunin</a:t>
            </a:r>
            <a:r>
              <a:rPr lang="en-GB" dirty="0"/>
              <a:t> 800iu tabs – </a:t>
            </a:r>
            <a:r>
              <a:rPr lang="en-GB" dirty="0" smtClean="0"/>
              <a:t>1od</a:t>
            </a:r>
            <a:endParaRPr lang="en-GB" dirty="0"/>
          </a:p>
          <a:p>
            <a:r>
              <a:rPr lang="en-GB" dirty="0"/>
              <a:t>Amlodipine 5mg tabs – 1od</a:t>
            </a:r>
          </a:p>
          <a:p>
            <a:r>
              <a:rPr lang="en-GB" dirty="0"/>
              <a:t>Bisoprolol 2.5mg tabs – </a:t>
            </a:r>
            <a:r>
              <a:rPr lang="en-GB" dirty="0" smtClean="0"/>
              <a:t>1od</a:t>
            </a:r>
            <a:endParaRPr lang="en-GB" dirty="0"/>
          </a:p>
          <a:p>
            <a:r>
              <a:rPr lang="en-GB" dirty="0"/>
              <a:t>Clopidogrel 75mg tabs – 1od</a:t>
            </a:r>
          </a:p>
          <a:p>
            <a:r>
              <a:rPr lang="en-GB" dirty="0"/>
              <a:t>Paracetamol 500mg tabs – 1qds</a:t>
            </a:r>
          </a:p>
          <a:p>
            <a:r>
              <a:rPr lang="en-GB" dirty="0"/>
              <a:t>Sertraline 50mg tabs – 1od</a:t>
            </a:r>
          </a:p>
          <a:p>
            <a:endParaRPr lang="en-GB" sz="2900" dirty="0"/>
          </a:p>
          <a:p>
            <a:endParaRPr lang="en-GB" sz="29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"/>
            <a:ext cx="2339752" cy="796657"/>
          </a:xfrm>
          <a:prstGeom prst="rect">
            <a:avLst/>
          </a:prstGeom>
        </p:spPr>
      </p:pic>
      <p:pic>
        <p:nvPicPr>
          <p:cNvPr id="6" name="Picture 5" descr="CCG Stripes A4 5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734546"/>
            <a:ext cx="9144000" cy="12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0070C0"/>
                </a:solidFill>
              </a:rPr>
              <a:t>What we do…..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91" y="0"/>
            <a:ext cx="2474809" cy="908719"/>
          </a:xfrm>
          <a:prstGeom prst="rect">
            <a:avLst/>
          </a:prstGeom>
        </p:spPr>
      </p:pic>
      <p:pic>
        <p:nvPicPr>
          <p:cNvPr id="6" name="Picture 5" descr="CCG Stripes A4 5m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0" y="6572272"/>
            <a:ext cx="9144000" cy="28572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80519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  <a:p>
            <a:r>
              <a:rPr lang="en-GB" dirty="0"/>
              <a:t>Medication reviews for patients over the age of 65 years in </a:t>
            </a:r>
            <a:r>
              <a:rPr lang="en-GB" dirty="0" smtClean="0"/>
              <a:t>Dudley</a:t>
            </a:r>
          </a:p>
          <a:p>
            <a:r>
              <a:rPr lang="en-GB" dirty="0"/>
              <a:t>Support the safe use of medicines in older people</a:t>
            </a:r>
          </a:p>
          <a:p>
            <a:r>
              <a:rPr lang="en-GB" dirty="0" smtClean="0"/>
              <a:t>Falls </a:t>
            </a:r>
            <a:r>
              <a:rPr lang="en-GB" dirty="0"/>
              <a:t>specific medication reviews for patients referred from Dudley Falls Prevention</a:t>
            </a:r>
          </a:p>
          <a:p>
            <a:r>
              <a:rPr lang="en-GB" dirty="0"/>
              <a:t>Medication reviews in care homes </a:t>
            </a:r>
            <a:endParaRPr lang="en-GB" dirty="0" smtClean="0"/>
          </a:p>
          <a:p>
            <a:r>
              <a:rPr lang="en-GB" dirty="0" smtClean="0"/>
              <a:t>Training </a:t>
            </a:r>
            <a:r>
              <a:rPr lang="en-GB" dirty="0"/>
              <a:t>in the safe use of medicines in care homes</a:t>
            </a:r>
          </a:p>
          <a:p>
            <a:r>
              <a:rPr lang="en-GB" dirty="0" smtClean="0"/>
              <a:t>Safeguarding (medicines)</a:t>
            </a:r>
            <a:endParaRPr lang="en-GB" dirty="0"/>
          </a:p>
          <a:p>
            <a:r>
              <a:rPr lang="en-GB" dirty="0" smtClean="0"/>
              <a:t>Falls </a:t>
            </a:r>
            <a:r>
              <a:rPr lang="en-GB" dirty="0"/>
              <a:t>Pharmacy </a:t>
            </a:r>
            <a:r>
              <a:rPr lang="en-GB" dirty="0" smtClean="0"/>
              <a:t>Technician</a:t>
            </a:r>
            <a:endParaRPr lang="en-GB" dirty="0"/>
          </a:p>
          <a:p>
            <a:r>
              <a:rPr lang="en-GB" dirty="0"/>
              <a:t>Working with Community </a:t>
            </a:r>
            <a:r>
              <a:rPr lang="en-GB" dirty="0" smtClean="0"/>
              <a:t>Pharmacy</a:t>
            </a:r>
          </a:p>
        </p:txBody>
      </p:sp>
      <p:pic>
        <p:nvPicPr>
          <p:cNvPr id="7" name="Picture 6" descr="Dudley CCG Strapli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3640" y="6049932"/>
            <a:ext cx="2880360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chemeClr val="accent5">
                    <a:lumMod val="50000"/>
                  </a:schemeClr>
                </a:solidFill>
              </a:rPr>
              <a:t>Whats new</a:t>
            </a:r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</a:rPr>
              <a:t>……Medicines 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</a:rPr>
              <a:t>Optimisation in Care Homes (MOCH)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/>
              <a:t>Supporting </a:t>
            </a:r>
            <a:r>
              <a:rPr lang="en-GB" sz="2800" dirty="0" smtClean="0"/>
              <a:t>our</a:t>
            </a:r>
            <a:r>
              <a:rPr lang="en-GB" sz="2800" dirty="0" smtClean="0"/>
              <a:t> </a:t>
            </a:r>
            <a:r>
              <a:rPr lang="en-GB" sz="2800" dirty="0"/>
              <a:t>current work with care </a:t>
            </a:r>
            <a:r>
              <a:rPr lang="en-GB" sz="2800" dirty="0" smtClean="0"/>
              <a:t>homes</a:t>
            </a:r>
            <a:endParaRPr lang="en-GB" sz="2800" dirty="0"/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Medication reviews (keeping residents safe, polypharmacy, de-prescribing)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Waste audits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System reviews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Medicines reconciliation</a:t>
            </a:r>
          </a:p>
          <a:p>
            <a:pPr marL="400050" lvl="1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dirty="0">
                <a:solidFill>
                  <a:schemeClr val="tx1"/>
                </a:solidFill>
              </a:rPr>
              <a:t>Pharmacist (0.4FTE)</a:t>
            </a:r>
          </a:p>
          <a:p>
            <a:pPr marL="400050" lvl="1" indent="0">
              <a:buNone/>
            </a:pPr>
            <a:r>
              <a:rPr lang="en-GB" dirty="0">
                <a:solidFill>
                  <a:schemeClr val="tx1"/>
                </a:solidFill>
              </a:rPr>
              <a:t>Pharmacy technician (0.2FTE)</a:t>
            </a:r>
          </a:p>
          <a:p>
            <a:pPr marL="40005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5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Dudley Falls Prevention Service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Four streams – all have access to a Pharmacist for a falls specific medication review</a:t>
            </a:r>
            <a:br>
              <a:rPr lang="en-GB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bg1">
                <a:lumMod val="65000"/>
              </a:schemeClr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In last 12 months:</a:t>
            </a:r>
          </a:p>
          <a:p>
            <a:pPr marL="0" indent="0">
              <a:buNone/>
            </a:pPr>
            <a:endParaRPr lang="en-GB" sz="1100" dirty="0" smtClean="0"/>
          </a:p>
          <a:p>
            <a:r>
              <a:rPr lang="en-GB" dirty="0" smtClean="0"/>
              <a:t>494 </a:t>
            </a:r>
            <a:r>
              <a:rPr lang="en-GB" dirty="0"/>
              <a:t>referrals received </a:t>
            </a:r>
          </a:p>
          <a:p>
            <a:pPr marL="285750" lvl="0" indent="-285750"/>
            <a:r>
              <a:rPr lang="en-GB" dirty="0"/>
              <a:t>839 interventions by Older Persons Pharmacists</a:t>
            </a:r>
          </a:p>
          <a:p>
            <a:pPr marL="285750" lvl="0" indent="-285750"/>
            <a:r>
              <a:rPr lang="en-GB" dirty="0"/>
              <a:t>497 medications de-prescribed/stopped – all others to manage polypharmacy)</a:t>
            </a:r>
          </a:p>
          <a:p>
            <a:pPr marL="285750" lvl="0" indent="-285750"/>
            <a:r>
              <a:rPr lang="en-GB" dirty="0"/>
              <a:t>65 patients started on bone protection </a:t>
            </a:r>
            <a:r>
              <a:rPr lang="en-GB" dirty="0" smtClean="0"/>
              <a:t>medication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02" y="1"/>
            <a:ext cx="2082598" cy="764704"/>
          </a:xfrm>
          <a:prstGeom prst="rect">
            <a:avLst/>
          </a:prstGeom>
        </p:spPr>
      </p:pic>
      <p:pic>
        <p:nvPicPr>
          <p:cNvPr id="6" name="Picture 5" descr="CCG Stripes A4 5m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0" y="6572272"/>
            <a:ext cx="9144000" cy="28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452" y="32776"/>
            <a:ext cx="8229600" cy="1572791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>
                <a:solidFill>
                  <a:srgbClr val="0070C0"/>
                </a:solidFill>
              </a:rPr>
              <a:t>Medicines Optimisation in the</a:t>
            </a:r>
            <a:br>
              <a:rPr lang="en-GB" sz="3600" dirty="0">
                <a:solidFill>
                  <a:srgbClr val="0070C0"/>
                </a:solidFill>
              </a:rPr>
            </a:br>
            <a:r>
              <a:rPr lang="en-GB" sz="3600" dirty="0">
                <a:solidFill>
                  <a:srgbClr val="0070C0"/>
                </a:solidFill>
              </a:rPr>
              <a:t>Management of Osteoporosis in Primary Care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"/>
            <a:ext cx="2339752" cy="859128"/>
          </a:xfrm>
          <a:prstGeom prst="rect">
            <a:avLst/>
          </a:prstGeom>
        </p:spPr>
      </p:pic>
      <p:pic>
        <p:nvPicPr>
          <p:cNvPr id="6" name="Picture 5" descr="CCG Stripes A4 5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72"/>
            <a:ext cx="9144000" cy="28572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402003"/>
              </p:ext>
            </p:extLst>
          </p:nvPr>
        </p:nvGraphicFramePr>
        <p:xfrm>
          <a:off x="745232" y="1628800"/>
          <a:ext cx="7653536" cy="452012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018456">
                  <a:extLst>
                    <a:ext uri="{9D8B030D-6E8A-4147-A177-3AD203B41FA5}">
                      <a16:colId xmlns:a16="http://schemas.microsoft.com/office/drawing/2014/main" xmlns="" val="131953001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795075541"/>
                    </a:ext>
                  </a:extLst>
                </a:gridCol>
                <a:gridCol w="831137">
                  <a:extLst>
                    <a:ext uri="{9D8B030D-6E8A-4147-A177-3AD203B41FA5}">
                      <a16:colId xmlns:a16="http://schemas.microsoft.com/office/drawing/2014/main" xmlns="" val="3167678709"/>
                    </a:ext>
                  </a:extLst>
                </a:gridCol>
                <a:gridCol w="816533">
                  <a:extLst>
                    <a:ext uri="{9D8B030D-6E8A-4147-A177-3AD203B41FA5}">
                      <a16:colId xmlns:a16="http://schemas.microsoft.com/office/drawing/2014/main" xmlns="" val="2842635942"/>
                    </a:ext>
                  </a:extLst>
                </a:gridCol>
                <a:gridCol w="850485">
                  <a:extLst>
                    <a:ext uri="{9D8B030D-6E8A-4147-A177-3AD203B41FA5}">
                      <a16:colId xmlns:a16="http://schemas.microsoft.com/office/drawing/2014/main" xmlns="" val="1426355537"/>
                    </a:ext>
                  </a:extLst>
                </a:gridCol>
                <a:gridCol w="739517">
                  <a:extLst>
                    <a:ext uri="{9D8B030D-6E8A-4147-A177-3AD203B41FA5}">
                      <a16:colId xmlns:a16="http://schemas.microsoft.com/office/drawing/2014/main" xmlns="" val="303579037"/>
                    </a:ext>
                  </a:extLst>
                </a:gridCol>
                <a:gridCol w="912594">
                  <a:extLst>
                    <a:ext uri="{9D8B030D-6E8A-4147-A177-3AD203B41FA5}">
                      <a16:colId xmlns:a16="http://schemas.microsoft.com/office/drawing/2014/main" xmlns="" val="814579768"/>
                    </a:ext>
                  </a:extLst>
                </a:gridCol>
                <a:gridCol w="891891">
                  <a:extLst>
                    <a:ext uri="{9D8B030D-6E8A-4147-A177-3AD203B41FA5}">
                      <a16:colId xmlns:a16="http://schemas.microsoft.com/office/drawing/2014/main" xmlns="" val="2294683886"/>
                    </a:ext>
                  </a:extLst>
                </a:gridCol>
                <a:gridCol w="872843">
                  <a:extLst>
                    <a:ext uri="{9D8B030D-6E8A-4147-A177-3AD203B41FA5}">
                      <a16:colId xmlns:a16="http://schemas.microsoft.com/office/drawing/2014/main" xmlns="" val="3110981450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Parent search undertaken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of patients identified for review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of patients reviewed by a Pharmacist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of patients who have been started on bone protection medication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of patients declining/ not appropriate for bone protection medication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of patients referred for a DEXA scan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of patients referred for a DEXA scan then started on bone protection medication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of patients who have received lifestyle advice following a FRAX calculation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of coding issues identified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9174599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Coded as Osteoporosis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(Table</a:t>
                      </a:r>
                      <a:r>
                        <a:rPr lang="en-GB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736</a:t>
                      </a:r>
                      <a:endParaRPr lang="en-GB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269</a:t>
                      </a:r>
                      <a:endParaRPr lang="en-GB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113</a:t>
                      </a:r>
                      <a:endParaRPr lang="en-GB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23</a:t>
                      </a:r>
                      <a:endParaRPr lang="en-GB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3</a:t>
                      </a:r>
                      <a:endParaRPr lang="en-GB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140</a:t>
                      </a:r>
                      <a:endParaRPr lang="en-GB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3695811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Coded as having a Fragility Fracture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(Table B)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226</a:t>
                      </a:r>
                      <a:endParaRPr lang="en-GB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437</a:t>
                      </a:r>
                      <a:endParaRPr lang="en-GB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110</a:t>
                      </a:r>
                      <a:endParaRPr lang="en-GB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91</a:t>
                      </a:r>
                      <a:endParaRPr lang="en-GB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29</a:t>
                      </a:r>
                      <a:endParaRPr lang="en-GB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lang="en-GB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84</a:t>
                      </a:r>
                      <a:endParaRPr lang="en-GB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n/a</a:t>
                      </a:r>
                      <a:endParaRPr lang="en-GB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19092935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Patients at Risk of Osteoporosis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(Table</a:t>
                      </a:r>
                      <a:r>
                        <a:rPr lang="en-GB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991</a:t>
                      </a:r>
                      <a:endParaRPr lang="en-GB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175</a:t>
                      </a:r>
                      <a:endParaRPr lang="en-GB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72</a:t>
                      </a:r>
                      <a:endParaRPr lang="en-GB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  <a:endParaRPr lang="en-GB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n/k</a:t>
                      </a:r>
                      <a:endParaRPr lang="en-GB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n/a</a:t>
                      </a:r>
                      <a:endParaRPr lang="en-GB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380</a:t>
                      </a:r>
                      <a:endParaRPr lang="en-GB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46644548"/>
                  </a:ext>
                </a:extLst>
              </a:tr>
              <a:tr h="3624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Total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1953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881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295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516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520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35389574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5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372243"/>
            <a:ext cx="8219256" cy="864096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0070C0"/>
                </a:solidFill>
              </a:rPr>
              <a:t>Outcomes: To January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38" y="0"/>
            <a:ext cx="2630261" cy="965799"/>
          </a:xfrm>
          <a:prstGeom prst="rect">
            <a:avLst/>
          </a:prstGeom>
        </p:spPr>
      </p:pic>
      <p:pic>
        <p:nvPicPr>
          <p:cNvPr id="5" name="Content Placeholder 4" descr="Dudley CCG Strapli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02623" y="6093296"/>
            <a:ext cx="2041376" cy="369392"/>
          </a:xfrm>
          <a:prstGeom prst="rect">
            <a:avLst/>
          </a:prstGeom>
        </p:spPr>
      </p:pic>
      <p:pic>
        <p:nvPicPr>
          <p:cNvPr id="6" name="Picture 5" descr="CCG Stripes A4 5m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0" y="6572272"/>
            <a:ext cx="9144000" cy="285728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933133"/>
              </p:ext>
            </p:extLst>
          </p:nvPr>
        </p:nvGraphicFramePr>
        <p:xfrm>
          <a:off x="611560" y="2887920"/>
          <a:ext cx="7848873" cy="2661413"/>
        </p:xfrm>
        <a:graphic>
          <a:graphicData uri="http://schemas.openxmlformats.org/drawingml/2006/table">
            <a:tbl>
              <a:tblPr firstRow="1" firstCol="1" bandRow="1"/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3717800534"/>
                    </a:ext>
                  </a:extLst>
                </a:gridCol>
                <a:gridCol w="2928326">
                  <a:extLst>
                    <a:ext uri="{9D8B030D-6E8A-4147-A177-3AD203B41FA5}">
                      <a16:colId xmlns:a16="http://schemas.microsoft.com/office/drawing/2014/main" xmlns="" val="3136124050"/>
                    </a:ext>
                  </a:extLst>
                </a:gridCol>
                <a:gridCol w="2616291">
                  <a:extLst>
                    <a:ext uri="{9D8B030D-6E8A-4147-A177-3AD203B41FA5}">
                      <a16:colId xmlns:a16="http://schemas.microsoft.com/office/drawing/2014/main" xmlns="" val="300427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 Quality Innovation Productivity and Prevention (QIPP) saving</a:t>
                      </a:r>
                      <a:endParaRPr lang="en-GB" sz="20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endParaRPr lang="en-GB" sz="1600" b="1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Vertebral fracture</a:t>
                      </a:r>
                      <a:endParaRPr lang="en-GB" sz="20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endParaRPr lang="en-GB" sz="1600" b="1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Hip fracture</a:t>
                      </a:r>
                      <a:endParaRPr lang="en-GB" sz="20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5661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of Osteoporosis in Primary Care (n=302)</a:t>
                      </a:r>
                      <a:endParaRPr lang="en-GB" sz="20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£63,012</a:t>
                      </a:r>
                      <a:endParaRPr lang="en-GB" sz="20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£24,870</a:t>
                      </a:r>
                      <a:endParaRPr lang="en-GB" sz="20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6016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OPSP interventions (n=65)</a:t>
                      </a:r>
                    </a:p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endParaRPr lang="en-GB" sz="20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£13,562</a:t>
                      </a:r>
                      <a:endParaRPr lang="en-GB" sz="20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£5353</a:t>
                      </a:r>
                      <a:endParaRPr lang="en-GB" sz="20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4104225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11559" y="1179902"/>
            <a:ext cx="792088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Number needed to treat</a:t>
            </a:r>
            <a:r>
              <a:rPr lang="en-GB" altLang="en-US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¹</a:t>
            </a:r>
            <a:r>
              <a:rPr kumimoji="0" lang="en-GB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(using oral bisphosphonates):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prevent one vertebral fracture over 3 years = 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 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prevent one hip fracture over 3 years = 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100.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 NICE TA464 (2011)² the cost per patient in the first year is 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£4173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following a vertebral fracture and 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£8235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following a hip fracture. </a:t>
            </a:r>
            <a:endParaRPr kumimoji="0" lang="en-GB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611559" y="5579109"/>
            <a:ext cx="6491064" cy="1007814"/>
          </a:xfrm>
        </p:spPr>
        <p:txBody>
          <a:bodyPr/>
          <a:lstStyle/>
          <a:p>
            <a:pPr algn="l"/>
            <a:r>
              <a:rPr lang="en-GB" sz="900" dirty="0">
                <a:solidFill>
                  <a:schemeClr val="tx1"/>
                </a:solidFill>
              </a:rPr>
              <a:t>1. Bisphosphonates for fracture prevention in post-menopausal women with prior fracture or very low bone density.  </a:t>
            </a:r>
            <a:r>
              <a:rPr lang="en-GB" sz="900" u="sng" dirty="0">
                <a:hlinkClick r:id="rId5"/>
              </a:rPr>
              <a:t>http://www.thennt.com/nnt/bisphosphonates-for-fracture-prevention-in-post-menopausal-women-with-prior-fractures-or-very-low-bone-density/</a:t>
            </a:r>
            <a:r>
              <a:rPr lang="en-GB" sz="900" dirty="0"/>
              <a:t> &lt;accessed 20.03.2019&gt;</a:t>
            </a:r>
          </a:p>
          <a:p>
            <a:pPr algn="l"/>
            <a:endParaRPr lang="en-GB" sz="500" kern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/>
            <a:r>
              <a:rPr lang="en-GB" sz="9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2. NICE Bisphosphonates for preventing osteoporotic fragility fractures [TA 464]. </a:t>
            </a:r>
            <a:r>
              <a:rPr lang="en-GB" sz="900" u="sng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https://www.nice.org.uk/guidance/ta464/documents/osteoporosis-prevention-bisphosphonates-inc-part-rev-ta160-ta161-id782-assessment-report2</a:t>
            </a:r>
            <a:r>
              <a:rPr lang="en-GB" sz="9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&lt;accessed 20.03.2019&gt;</a:t>
            </a:r>
            <a:endParaRPr lang="en-GB" sz="1400" kern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6641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346512"/>
            <a:ext cx="8219256" cy="1354296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</a:rPr>
              <a:t>The Priory Community </a:t>
            </a:r>
            <a:br>
              <a:rPr lang="en-GB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</a:rPr>
              <a:t>Pharmacy </a:t>
            </a:r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</a:rPr>
              <a:t>Falls </a:t>
            </a:r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</a:rPr>
              <a:t>Project (1)</a:t>
            </a:r>
            <a:endParaRPr lang="en-GB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3657600" cy="1343025"/>
          </a:xfrm>
          <a:prstGeom prst="rect">
            <a:avLst/>
          </a:prstGeom>
        </p:spPr>
      </p:pic>
      <p:pic>
        <p:nvPicPr>
          <p:cNvPr id="5" name="Content Placeholder 4" descr="Dudley CCG Straplin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263640" y="6021288"/>
            <a:ext cx="2880360" cy="521208"/>
          </a:xfrm>
          <a:prstGeom prst="rect">
            <a:avLst/>
          </a:prstGeom>
        </p:spPr>
      </p:pic>
      <p:pic>
        <p:nvPicPr>
          <p:cNvPr id="6" name="Picture 5" descr="CCG Stripes A4 5m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0" y="6572272"/>
            <a:ext cx="9144000" cy="285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1876430"/>
            <a:ext cx="8064896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10 scheduled clinics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28 patients reviewed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81 interventions </a:t>
            </a:r>
            <a:endParaRPr lang="en-GB" sz="2400" dirty="0" smtClean="0"/>
          </a:p>
          <a:p>
            <a:pPr lvl="1"/>
            <a:r>
              <a:rPr lang="en-GB" sz="2400" dirty="0"/>
              <a:t>(</a:t>
            </a:r>
            <a:r>
              <a:rPr lang="en-GB" sz="2400" dirty="0" smtClean="0"/>
              <a:t>medicines </a:t>
            </a:r>
            <a:r>
              <a:rPr lang="en-GB" sz="2400" dirty="0"/>
              <a:t>optimisation and de-prescribing with a focus on </a:t>
            </a:r>
            <a:r>
              <a:rPr lang="en-GB" sz="2400" dirty="0" smtClean="0"/>
              <a:t>   reducing </a:t>
            </a:r>
            <a:r>
              <a:rPr lang="en-GB" sz="2400" dirty="0"/>
              <a:t>theoretical risk of </a:t>
            </a:r>
            <a:r>
              <a:rPr lang="en-GB" sz="2400" dirty="0" smtClean="0"/>
              <a:t>falls)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</a:t>
            </a:r>
            <a:r>
              <a:rPr lang="en-GB" sz="2400" dirty="0" smtClean="0"/>
              <a:t>racture </a:t>
            </a:r>
            <a:r>
              <a:rPr lang="en-GB" sz="2400" dirty="0"/>
              <a:t>risk assessment </a:t>
            </a:r>
            <a:r>
              <a:rPr lang="en-GB" sz="2400" dirty="0" smtClean="0"/>
              <a:t>score (FRAX) </a:t>
            </a:r>
            <a:r>
              <a:rPr lang="en-GB" sz="2400" dirty="0"/>
              <a:t>- 3 </a:t>
            </a:r>
            <a:r>
              <a:rPr lang="en-GB" sz="2400" dirty="0" smtClean="0"/>
              <a:t>patients </a:t>
            </a:r>
            <a:r>
              <a:rPr lang="en-GB" sz="2400" dirty="0" smtClean="0"/>
              <a:t>sta</a:t>
            </a:r>
            <a:r>
              <a:rPr lang="en-GB" sz="2400" dirty="0" smtClean="0"/>
              <a:t>rted </a:t>
            </a:r>
            <a:r>
              <a:rPr lang="en-GB" sz="2400" dirty="0"/>
              <a:t>on </a:t>
            </a:r>
            <a:r>
              <a:rPr lang="en-GB" sz="2400" dirty="0" smtClean="0"/>
              <a:t>bone protection medication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Referrals </a:t>
            </a:r>
            <a:r>
              <a:rPr lang="en-GB" sz="2400" dirty="0" smtClean="0"/>
              <a:t>into </a:t>
            </a:r>
            <a:r>
              <a:rPr lang="en-GB" sz="2400" dirty="0"/>
              <a:t>the </a:t>
            </a:r>
            <a:r>
              <a:rPr lang="en-GB" sz="2400" dirty="0" smtClean="0"/>
              <a:t>Dudley Falls </a:t>
            </a:r>
            <a:r>
              <a:rPr lang="en-GB" sz="2400" dirty="0" smtClean="0"/>
              <a:t>Prevention service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Lifestyle </a:t>
            </a:r>
            <a:r>
              <a:rPr lang="en-GB" sz="2400" dirty="0" smtClean="0"/>
              <a:t>advice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Signposting to other services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064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350007"/>
            <a:ext cx="8219256" cy="864096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smtClean="0">
                <a:solidFill>
                  <a:schemeClr val="accent6">
                    <a:lumMod val="50000"/>
                  </a:schemeClr>
                </a:solidFill>
              </a:rPr>
              <a:t>The Priory </a:t>
            </a: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</a:rPr>
              <a:t>Community</a:t>
            </a:r>
            <a:br>
              <a:rPr lang="en-GB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</a:rPr>
              <a:t>Pharmacy Project (2)</a:t>
            </a:r>
            <a:endParaRPr lang="en-GB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1"/>
            <a:ext cx="2880360" cy="980727"/>
          </a:xfrm>
          <a:prstGeom prst="rect">
            <a:avLst/>
          </a:prstGeom>
        </p:spPr>
      </p:pic>
      <p:pic>
        <p:nvPicPr>
          <p:cNvPr id="5" name="Content Placeholder 4" descr="Dudley CCG Straplin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588224" y="6080022"/>
            <a:ext cx="2555776" cy="462474"/>
          </a:xfrm>
          <a:prstGeom prst="rect">
            <a:avLst/>
          </a:prstGeom>
        </p:spPr>
      </p:pic>
      <p:pic>
        <p:nvPicPr>
          <p:cNvPr id="6" name="Picture 5" descr="CCG Stripes A4 5m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0" y="6572272"/>
            <a:ext cx="9144000" cy="285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5556" y="130185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Medicines Optimisation in Patients at Risk of Falls living in the Community 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556" y="2132856"/>
            <a:ext cx="7992888" cy="3385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Objectives: </a:t>
            </a:r>
          </a:p>
          <a:p>
            <a:pPr>
              <a:spcAft>
                <a:spcPts val="0"/>
              </a:spcAft>
            </a:pPr>
            <a:endParaRPr lang="en-GB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identify medicines related issues faced by domiciliary carers that may contribute to falls and medicines errors </a:t>
            </a:r>
            <a:endParaRPr lang="en-GB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complete a holistic level 3 medication review for each patient identified </a:t>
            </a:r>
            <a:endParaRPr lang="en-GB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identify patients suitable for referral into Dudley Falls Prevention and/or signposting for other services available from the Community Pharmacy</a:t>
            </a:r>
            <a:endParaRPr lang="en-GB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facilitate effective working relationships between Community Pharmacy and Primary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Care for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specific medicines optimisation projects</a:t>
            </a:r>
            <a:endParaRPr lang="en-GB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base the project at the Priory Pharmacy</a:t>
            </a:r>
            <a:endParaRPr lang="en-GB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2" y="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/>
              <a:t>Case Study 1 </a:t>
            </a:r>
            <a:r>
              <a:rPr lang="en-GB" sz="2200" dirty="0"/>
              <a:t>Female, age 83 years</a:t>
            </a:r>
            <a:br>
              <a:rPr lang="en-GB" sz="2200" dirty="0"/>
            </a:br>
            <a:r>
              <a:rPr lang="en-GB" sz="2200" dirty="0"/>
              <a:t>Supported living care home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with </a:t>
            </a:r>
            <a:r>
              <a:rPr lang="en-GB" sz="2200" dirty="0"/>
              <a:t>husband, compliance aid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5613" y="1004178"/>
            <a:ext cx="4040188" cy="453727"/>
          </a:xfrm>
        </p:spPr>
        <p:txBody>
          <a:bodyPr>
            <a:normAutofit/>
          </a:bodyPr>
          <a:lstStyle/>
          <a:p>
            <a:r>
              <a:rPr lang="en-GB" sz="1800" u="sng" dirty="0"/>
              <a:t>PMH: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83704" y="1457905"/>
            <a:ext cx="3315639" cy="5114367"/>
          </a:xfrm>
        </p:spPr>
        <p:txBody>
          <a:bodyPr>
            <a:normAutofit fontScale="47500" lnSpcReduction="20000"/>
          </a:bodyPr>
          <a:lstStyle/>
          <a:p>
            <a:r>
              <a:rPr lang="en-GB" sz="3800" dirty="0"/>
              <a:t>GSF = green </a:t>
            </a:r>
          </a:p>
          <a:p>
            <a:r>
              <a:rPr lang="en-GB" sz="3800" dirty="0"/>
              <a:t>Varicose eczema </a:t>
            </a:r>
          </a:p>
          <a:p>
            <a:r>
              <a:rPr lang="en-GB" sz="3800" dirty="0"/>
              <a:t>CKD4 </a:t>
            </a:r>
            <a:endParaRPr lang="en-GB" sz="3800" dirty="0" smtClean="0"/>
          </a:p>
          <a:p>
            <a:r>
              <a:rPr lang="en-GB" sz="3800" dirty="0" smtClean="0"/>
              <a:t>Congestive </a:t>
            </a:r>
            <a:r>
              <a:rPr lang="en-GB" sz="3800" dirty="0"/>
              <a:t>cardiac failure</a:t>
            </a:r>
          </a:p>
          <a:p>
            <a:r>
              <a:rPr lang="en-GB" sz="3800" dirty="0"/>
              <a:t>Atrial fibrillation</a:t>
            </a:r>
          </a:p>
          <a:p>
            <a:r>
              <a:rPr lang="en-GB" sz="3800" dirty="0"/>
              <a:t>Hip osteoarthritis</a:t>
            </a:r>
          </a:p>
          <a:p>
            <a:r>
              <a:rPr lang="en-GB" sz="3800" dirty="0"/>
              <a:t>Hypothyroidism</a:t>
            </a:r>
          </a:p>
          <a:p>
            <a:r>
              <a:rPr lang="en-GB" sz="3800" dirty="0"/>
              <a:t>Hyperlipidaemia</a:t>
            </a:r>
          </a:p>
          <a:p>
            <a:r>
              <a:rPr lang="en-GB" sz="3800" dirty="0"/>
              <a:t>Irritable bowel syndrome</a:t>
            </a:r>
          </a:p>
          <a:p>
            <a:r>
              <a:rPr lang="en-GB" sz="3800" dirty="0"/>
              <a:t>Ischaemic heart disease</a:t>
            </a:r>
          </a:p>
          <a:p>
            <a:r>
              <a:rPr lang="en-GB" sz="3800" dirty="0"/>
              <a:t>GORD</a:t>
            </a:r>
          </a:p>
          <a:p>
            <a:r>
              <a:rPr lang="en-GB" sz="3800" dirty="0"/>
              <a:t>Essential hypertension</a:t>
            </a:r>
          </a:p>
          <a:p>
            <a:r>
              <a:rPr lang="en-GB" sz="3800" dirty="0"/>
              <a:t>Gout</a:t>
            </a:r>
          </a:p>
          <a:p>
            <a:r>
              <a:rPr lang="en-GB" sz="3800" dirty="0"/>
              <a:t>Obesity</a:t>
            </a:r>
          </a:p>
          <a:p>
            <a:pPr marL="0" indent="0">
              <a:buNone/>
            </a:pPr>
            <a:endParaRPr lang="en-GB" sz="3300" dirty="0"/>
          </a:p>
          <a:p>
            <a:pPr marL="0" indent="0">
              <a:buNone/>
            </a:pPr>
            <a:r>
              <a:rPr lang="en-GB" sz="3800" dirty="0"/>
              <a:t>BP: 139/84mmHg</a:t>
            </a:r>
          </a:p>
          <a:p>
            <a:pPr marL="0" indent="0">
              <a:buNone/>
            </a:pPr>
            <a:r>
              <a:rPr lang="en-GB" sz="3800" dirty="0"/>
              <a:t>Pulse: 65bpm</a:t>
            </a:r>
          </a:p>
          <a:p>
            <a:pPr marL="0" indent="0">
              <a:buNone/>
            </a:pPr>
            <a:r>
              <a:rPr lang="en-GB" sz="3800" dirty="0"/>
              <a:t>eGFR: 23ml/min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3599344" y="689274"/>
            <a:ext cx="4041775" cy="453727"/>
          </a:xfrm>
        </p:spPr>
        <p:txBody>
          <a:bodyPr>
            <a:normAutofit/>
          </a:bodyPr>
          <a:lstStyle/>
          <a:p>
            <a:pPr algn="ctr"/>
            <a:endParaRPr lang="en-GB" sz="1800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139952" y="836712"/>
            <a:ext cx="4731725" cy="573036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3400" b="1" u="sng" dirty="0"/>
              <a:t>Acute medication:</a:t>
            </a:r>
          </a:p>
          <a:p>
            <a:r>
              <a:rPr lang="en-GB" sz="3400" b="1" dirty="0" err="1"/>
              <a:t>Loratadine</a:t>
            </a:r>
            <a:r>
              <a:rPr lang="en-GB" sz="3400" b="1" dirty="0"/>
              <a:t> 10mg – 1od</a:t>
            </a:r>
          </a:p>
          <a:p>
            <a:r>
              <a:rPr lang="en-GB" sz="3400" b="1" dirty="0"/>
              <a:t>Bumetanide 1mg – 1od as additional dose</a:t>
            </a:r>
          </a:p>
          <a:p>
            <a:r>
              <a:rPr lang="en-GB" sz="3400" b="1" dirty="0"/>
              <a:t>Paracetamol – 1qds prn</a:t>
            </a:r>
          </a:p>
          <a:p>
            <a:r>
              <a:rPr lang="en-GB" sz="3400" b="1" dirty="0"/>
              <a:t>Betamethasone cream </a:t>
            </a:r>
            <a:r>
              <a:rPr lang="en-GB" sz="3400" b="1" dirty="0" smtClean="0"/>
              <a:t>- </a:t>
            </a:r>
            <a:r>
              <a:rPr lang="en-GB" sz="3400" b="1" dirty="0" err="1" smtClean="0"/>
              <a:t>bd</a:t>
            </a:r>
            <a:r>
              <a:rPr lang="en-GB" sz="3400" b="1" dirty="0" smtClean="0"/>
              <a:t> </a:t>
            </a:r>
            <a:r>
              <a:rPr lang="en-GB" sz="3400" b="1" dirty="0"/>
              <a:t>to lower legs</a:t>
            </a:r>
          </a:p>
          <a:p>
            <a:pPr marL="0" indent="0">
              <a:buNone/>
            </a:pPr>
            <a:r>
              <a:rPr lang="en-GB" sz="3400" b="1" u="sng" dirty="0"/>
              <a:t>Repeat medication:</a:t>
            </a:r>
          </a:p>
          <a:p>
            <a:r>
              <a:rPr lang="en-GB" sz="3400" b="1" dirty="0" err="1"/>
              <a:t>Adcal</a:t>
            </a:r>
            <a:r>
              <a:rPr lang="en-GB" sz="3400" b="1" dirty="0"/>
              <a:t> D3 caplets – 1od</a:t>
            </a:r>
          </a:p>
          <a:p>
            <a:r>
              <a:rPr lang="en-GB" sz="3400" b="1" dirty="0"/>
              <a:t>Allopurinol 300mg tabs – 1od</a:t>
            </a:r>
          </a:p>
          <a:p>
            <a:r>
              <a:rPr lang="en-GB" sz="3400" b="1" dirty="0"/>
              <a:t>Atorvastatin 20mg tabs – 1on</a:t>
            </a:r>
          </a:p>
          <a:p>
            <a:r>
              <a:rPr lang="en-GB" sz="3400" b="1" dirty="0" err="1"/>
              <a:t>Bisoprolol</a:t>
            </a:r>
            <a:r>
              <a:rPr lang="en-GB" sz="3400" b="1" dirty="0"/>
              <a:t> 1.25mg tabs – 1od</a:t>
            </a:r>
          </a:p>
          <a:p>
            <a:r>
              <a:rPr lang="en-GB" sz="3400" b="1" dirty="0"/>
              <a:t>Bumetanide 2mg am and 2mg pm</a:t>
            </a:r>
          </a:p>
          <a:p>
            <a:r>
              <a:rPr lang="en-GB" sz="3400" b="1" dirty="0" err="1"/>
              <a:t>Cetraben</a:t>
            </a:r>
            <a:r>
              <a:rPr lang="en-GB" sz="3400" b="1" dirty="0"/>
              <a:t> cream – apply PRN</a:t>
            </a:r>
          </a:p>
          <a:p>
            <a:r>
              <a:rPr lang="en-GB" sz="3400" b="1" dirty="0" err="1"/>
              <a:t>Fenofibrate</a:t>
            </a:r>
            <a:r>
              <a:rPr lang="en-GB" sz="3400" b="1" dirty="0"/>
              <a:t> 67mg tabs – 2on</a:t>
            </a:r>
          </a:p>
          <a:p>
            <a:r>
              <a:rPr lang="en-GB" sz="3400" b="1" dirty="0"/>
              <a:t>GTN spray - prn</a:t>
            </a:r>
          </a:p>
          <a:p>
            <a:r>
              <a:rPr lang="en-GB" sz="3400" b="1" dirty="0"/>
              <a:t>Lansoprazole 15mg caps – 1on</a:t>
            </a:r>
          </a:p>
          <a:p>
            <a:r>
              <a:rPr lang="en-GB" sz="3400" b="1" dirty="0"/>
              <a:t>Levothyroxine 25mcg tabs – 1om</a:t>
            </a:r>
          </a:p>
          <a:p>
            <a:r>
              <a:rPr lang="en-GB" sz="3400" b="1" dirty="0"/>
              <a:t>Losartan 50mg tabs – 1om</a:t>
            </a:r>
          </a:p>
          <a:p>
            <a:r>
              <a:rPr lang="en-GB" sz="3400" b="1" dirty="0"/>
              <a:t>Mebeverine 200mg caps – 1bd</a:t>
            </a:r>
          </a:p>
          <a:p>
            <a:r>
              <a:rPr lang="en-GB" sz="3400" b="1" dirty="0" err="1"/>
              <a:t>Monomil</a:t>
            </a:r>
            <a:r>
              <a:rPr lang="en-GB" sz="3400" b="1" dirty="0"/>
              <a:t> XL 60mg  tabs – 1.5 tabs od</a:t>
            </a:r>
          </a:p>
          <a:p>
            <a:r>
              <a:rPr lang="en-GB" sz="3400" b="1" dirty="0" err="1"/>
              <a:t>Omacor</a:t>
            </a:r>
            <a:r>
              <a:rPr lang="en-GB" sz="3400" b="1" dirty="0"/>
              <a:t> caps – 2bd</a:t>
            </a:r>
          </a:p>
          <a:p>
            <a:r>
              <a:rPr lang="en-GB" sz="3400" b="1" dirty="0" err="1"/>
              <a:t>Sytron</a:t>
            </a:r>
            <a:r>
              <a:rPr lang="en-GB" sz="3400" b="1" dirty="0"/>
              <a:t> solution – 10ml </a:t>
            </a:r>
            <a:r>
              <a:rPr lang="en-GB" sz="3400" b="1" dirty="0" err="1"/>
              <a:t>tds</a:t>
            </a:r>
            <a:endParaRPr lang="en-GB" sz="3400" b="1" dirty="0"/>
          </a:p>
          <a:p>
            <a:r>
              <a:rPr lang="en-GB" sz="3400" b="1" dirty="0"/>
              <a:t>Warfarin tabs – </a:t>
            </a:r>
            <a:r>
              <a:rPr lang="en-GB" sz="3400" b="1" dirty="0" err="1"/>
              <a:t>mdu</a:t>
            </a:r>
            <a:endParaRPr lang="en-GB" sz="3400" b="1" dirty="0"/>
          </a:p>
          <a:p>
            <a:r>
              <a:rPr lang="en-GB" sz="3400" b="1" dirty="0" err="1"/>
              <a:t>Viscotears</a:t>
            </a:r>
            <a:r>
              <a:rPr lang="en-GB" sz="3400" b="1" dirty="0"/>
              <a:t> – </a:t>
            </a:r>
            <a:r>
              <a:rPr lang="en-GB" sz="3400" b="1" dirty="0" err="1"/>
              <a:t>tds</a:t>
            </a:r>
            <a:r>
              <a:rPr lang="en-GB" sz="3400" b="1" dirty="0"/>
              <a:t> to both eyes</a:t>
            </a:r>
          </a:p>
          <a:p>
            <a:endParaRPr lang="en-GB" sz="2500" dirty="0"/>
          </a:p>
          <a:p>
            <a:endParaRPr lang="en-GB" sz="25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"/>
            <a:ext cx="2123727" cy="723103"/>
          </a:xfrm>
          <a:prstGeom prst="rect">
            <a:avLst/>
          </a:prstGeom>
        </p:spPr>
      </p:pic>
      <p:pic>
        <p:nvPicPr>
          <p:cNvPr id="6" name="Picture 5" descr="CCG Stripes A4 5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734546"/>
            <a:ext cx="9144000" cy="12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1186</Words>
  <Application>Microsoft Office PowerPoint</Application>
  <PresentationFormat>On-screen Show (4:3)</PresentationFormat>
  <Paragraphs>282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Role of The Older Persons’ Specialist Pharmacist  (and integration of the Medicines Optimisation in Care Homes Resource)</vt:lpstr>
      <vt:lpstr>What we do…..</vt:lpstr>
      <vt:lpstr>Whats new……Medicines Optimisation in Care Homes (MOCH) </vt:lpstr>
      <vt:lpstr> Dudley Falls Prevention Service Four streams – all have access to a Pharmacist for a falls specific medication review </vt:lpstr>
      <vt:lpstr>Medicines Optimisation in the Management of Osteoporosis in Primary Care</vt:lpstr>
      <vt:lpstr>Outcomes: To January 2019</vt:lpstr>
      <vt:lpstr>The Priory Community  Pharmacy Falls Project (1)</vt:lpstr>
      <vt:lpstr>The Priory Community Pharmacy Project (2)</vt:lpstr>
      <vt:lpstr>Case Study 1 Female, age 83 years Supported living care home  with husband, compliance aid</vt:lpstr>
      <vt:lpstr>What did I do:</vt:lpstr>
      <vt:lpstr>Case Study 1 – changes made: </vt:lpstr>
      <vt:lpstr>Case Study 2 Female, age 88 years Living in a care home</vt:lpstr>
      <vt:lpstr>What did I do:</vt:lpstr>
      <vt:lpstr>Case Study 2 – changes made: 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Older Persons’ Specialist Pharmacist Team</dc:title>
  <dc:creator>Thornton, Rachael</dc:creator>
  <cp:lastModifiedBy>Rachael Thornton</cp:lastModifiedBy>
  <cp:revision>70</cp:revision>
  <dcterms:created xsi:type="dcterms:W3CDTF">2017-07-07T15:29:00Z</dcterms:created>
  <dcterms:modified xsi:type="dcterms:W3CDTF">2019-04-02T11:44:29Z</dcterms:modified>
</cp:coreProperties>
</file>